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7" r:id="rId18"/>
    <p:sldId id="274" r:id="rId19"/>
    <p:sldId id="275" r:id="rId20"/>
    <p:sldId id="264" r:id="rId21"/>
    <p:sldId id="276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05" autoAdjust="0"/>
  </p:normalViewPr>
  <p:slideViewPr>
    <p:cSldViewPr>
      <p:cViewPr>
        <p:scale>
          <a:sx n="100" d="100"/>
          <a:sy n="100" d="100"/>
        </p:scale>
        <p:origin x="-48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Timming pengapian standar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2281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3254</c:v>
                </c:pt>
                <c:pt idx="9">
                  <c:v>3481</c:v>
                </c:pt>
                <c:pt idx="10">
                  <c:v>3531</c:v>
                </c:pt>
                <c:pt idx="11">
                  <c:v>3696</c:v>
                </c:pt>
                <c:pt idx="12">
                  <c:v>3747</c:v>
                </c:pt>
                <c:pt idx="13">
                  <c:v>4000</c:v>
                </c:pt>
                <c:pt idx="14">
                  <c:v>4250</c:v>
                </c:pt>
                <c:pt idx="15">
                  <c:v>4500</c:v>
                </c:pt>
                <c:pt idx="16">
                  <c:v>4750</c:v>
                </c:pt>
                <c:pt idx="17">
                  <c:v>5000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8.81</c:v>
                </c:pt>
                <c:pt idx="1">
                  <c:v>9.32</c:v>
                </c:pt>
                <c:pt idx="2">
                  <c:v>9.77</c:v>
                </c:pt>
                <c:pt idx="3">
                  <c:v>10.17</c:v>
                </c:pt>
                <c:pt idx="4">
                  <c:v>10.74</c:v>
                </c:pt>
                <c:pt idx="5">
                  <c:v>11.42</c:v>
                </c:pt>
                <c:pt idx="6">
                  <c:v>11.42</c:v>
                </c:pt>
                <c:pt idx="7">
                  <c:v>11.54</c:v>
                </c:pt>
                <c:pt idx="8">
                  <c:v>11.63</c:v>
                </c:pt>
                <c:pt idx="9">
                  <c:v>11.75</c:v>
                </c:pt>
                <c:pt idx="10">
                  <c:v>12.49</c:v>
                </c:pt>
                <c:pt idx="11">
                  <c:v>12.72</c:v>
                </c:pt>
                <c:pt idx="12">
                  <c:v>12.76</c:v>
                </c:pt>
                <c:pt idx="13">
                  <c:v>11.82</c:v>
                </c:pt>
                <c:pt idx="14">
                  <c:v>11.54</c:v>
                </c:pt>
                <c:pt idx="15">
                  <c:v>11.42</c:v>
                </c:pt>
                <c:pt idx="16">
                  <c:v>10.74</c:v>
                </c:pt>
                <c:pt idx="17">
                  <c:v>10.17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Timming pengapian + 2,5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2281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3254</c:v>
                </c:pt>
                <c:pt idx="9">
                  <c:v>3481</c:v>
                </c:pt>
                <c:pt idx="10">
                  <c:v>3531</c:v>
                </c:pt>
                <c:pt idx="11">
                  <c:v>3696</c:v>
                </c:pt>
                <c:pt idx="12">
                  <c:v>3747</c:v>
                </c:pt>
                <c:pt idx="13">
                  <c:v>4000</c:v>
                </c:pt>
                <c:pt idx="14">
                  <c:v>4250</c:v>
                </c:pt>
                <c:pt idx="15">
                  <c:v>4500</c:v>
                </c:pt>
                <c:pt idx="16">
                  <c:v>4750</c:v>
                </c:pt>
                <c:pt idx="17">
                  <c:v>5000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9.52</c:v>
                </c:pt>
                <c:pt idx="1">
                  <c:v>10.01</c:v>
                </c:pt>
                <c:pt idx="2">
                  <c:v>10.52</c:v>
                </c:pt>
                <c:pt idx="3">
                  <c:v>10.63</c:v>
                </c:pt>
                <c:pt idx="4">
                  <c:v>10.96</c:v>
                </c:pt>
                <c:pt idx="5">
                  <c:v>11.16</c:v>
                </c:pt>
                <c:pt idx="6">
                  <c:v>11.6</c:v>
                </c:pt>
                <c:pt idx="7">
                  <c:v>12.04</c:v>
                </c:pt>
                <c:pt idx="8">
                  <c:v>12.91</c:v>
                </c:pt>
                <c:pt idx="9">
                  <c:v>13.47</c:v>
                </c:pt>
                <c:pt idx="10">
                  <c:v>13.87</c:v>
                </c:pt>
                <c:pt idx="11">
                  <c:v>14.36</c:v>
                </c:pt>
                <c:pt idx="12">
                  <c:v>13.78</c:v>
                </c:pt>
                <c:pt idx="13">
                  <c:v>12.61</c:v>
                </c:pt>
                <c:pt idx="14">
                  <c:v>12.04</c:v>
                </c:pt>
                <c:pt idx="15">
                  <c:v>11.6</c:v>
                </c:pt>
                <c:pt idx="16">
                  <c:v>11.16</c:v>
                </c:pt>
                <c:pt idx="17">
                  <c:v>10.96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Timming pengapian + 5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2281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3254</c:v>
                </c:pt>
                <c:pt idx="9">
                  <c:v>3481</c:v>
                </c:pt>
                <c:pt idx="10">
                  <c:v>3531</c:v>
                </c:pt>
                <c:pt idx="11">
                  <c:v>3696</c:v>
                </c:pt>
                <c:pt idx="12">
                  <c:v>3747</c:v>
                </c:pt>
                <c:pt idx="13">
                  <c:v>4000</c:v>
                </c:pt>
                <c:pt idx="14">
                  <c:v>4250</c:v>
                </c:pt>
                <c:pt idx="15">
                  <c:v>4500</c:v>
                </c:pt>
                <c:pt idx="16">
                  <c:v>4750</c:v>
                </c:pt>
                <c:pt idx="17">
                  <c:v>5000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8.58</c:v>
                </c:pt>
                <c:pt idx="1">
                  <c:v>9.3000000000000007</c:v>
                </c:pt>
                <c:pt idx="2">
                  <c:v>10.27</c:v>
                </c:pt>
                <c:pt idx="3">
                  <c:v>10.64</c:v>
                </c:pt>
                <c:pt idx="4">
                  <c:v>11.53</c:v>
                </c:pt>
                <c:pt idx="5">
                  <c:v>12.27</c:v>
                </c:pt>
                <c:pt idx="6">
                  <c:v>13.02</c:v>
                </c:pt>
                <c:pt idx="7">
                  <c:v>13.78</c:v>
                </c:pt>
                <c:pt idx="8">
                  <c:v>14.05</c:v>
                </c:pt>
                <c:pt idx="9">
                  <c:v>14.19</c:v>
                </c:pt>
                <c:pt idx="10">
                  <c:v>13.89</c:v>
                </c:pt>
                <c:pt idx="11">
                  <c:v>13.46</c:v>
                </c:pt>
                <c:pt idx="12">
                  <c:v>12.76</c:v>
                </c:pt>
                <c:pt idx="13">
                  <c:v>12.17</c:v>
                </c:pt>
                <c:pt idx="14">
                  <c:v>12.27</c:v>
                </c:pt>
                <c:pt idx="15">
                  <c:v>11.53</c:v>
                </c:pt>
                <c:pt idx="16">
                  <c:v>11.03</c:v>
                </c:pt>
                <c:pt idx="17">
                  <c:v>10.91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Timming pengapian + 7,5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2281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3254</c:v>
                </c:pt>
                <c:pt idx="9">
                  <c:v>3481</c:v>
                </c:pt>
                <c:pt idx="10">
                  <c:v>3531</c:v>
                </c:pt>
                <c:pt idx="11">
                  <c:v>3696</c:v>
                </c:pt>
                <c:pt idx="12">
                  <c:v>3747</c:v>
                </c:pt>
                <c:pt idx="13">
                  <c:v>4000</c:v>
                </c:pt>
                <c:pt idx="14">
                  <c:v>4250</c:v>
                </c:pt>
                <c:pt idx="15">
                  <c:v>4500</c:v>
                </c:pt>
                <c:pt idx="16">
                  <c:v>4750</c:v>
                </c:pt>
                <c:pt idx="17">
                  <c:v>5000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9.8800000000000008</c:v>
                </c:pt>
                <c:pt idx="1">
                  <c:v>10.06</c:v>
                </c:pt>
                <c:pt idx="2">
                  <c:v>10.43</c:v>
                </c:pt>
                <c:pt idx="3">
                  <c:v>11.08</c:v>
                </c:pt>
                <c:pt idx="4">
                  <c:v>11.17</c:v>
                </c:pt>
                <c:pt idx="5">
                  <c:v>11.96</c:v>
                </c:pt>
                <c:pt idx="6">
                  <c:v>12.48</c:v>
                </c:pt>
                <c:pt idx="7">
                  <c:v>13.61</c:v>
                </c:pt>
                <c:pt idx="8">
                  <c:v>13.72</c:v>
                </c:pt>
                <c:pt idx="9">
                  <c:v>13.88</c:v>
                </c:pt>
                <c:pt idx="10">
                  <c:v>13.98</c:v>
                </c:pt>
                <c:pt idx="11">
                  <c:v>13.75</c:v>
                </c:pt>
                <c:pt idx="12">
                  <c:v>13.02</c:v>
                </c:pt>
                <c:pt idx="13">
                  <c:v>12.55</c:v>
                </c:pt>
                <c:pt idx="14">
                  <c:v>11.96</c:v>
                </c:pt>
                <c:pt idx="15">
                  <c:v>11.47</c:v>
                </c:pt>
                <c:pt idx="16">
                  <c:v>11.21</c:v>
                </c:pt>
                <c:pt idx="17">
                  <c:v>10.91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Timming + 10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2281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3254</c:v>
                </c:pt>
                <c:pt idx="9">
                  <c:v>3481</c:v>
                </c:pt>
                <c:pt idx="10">
                  <c:v>3531</c:v>
                </c:pt>
                <c:pt idx="11">
                  <c:v>3696</c:v>
                </c:pt>
                <c:pt idx="12">
                  <c:v>3747</c:v>
                </c:pt>
                <c:pt idx="13">
                  <c:v>4000</c:v>
                </c:pt>
                <c:pt idx="14">
                  <c:v>4250</c:v>
                </c:pt>
                <c:pt idx="15">
                  <c:v>4500</c:v>
                </c:pt>
                <c:pt idx="16">
                  <c:v>4750</c:v>
                </c:pt>
                <c:pt idx="17">
                  <c:v>5000</c:v>
                </c:pt>
              </c:numCache>
            </c:numRef>
          </c:cat>
          <c:val>
            <c:numRef>
              <c:f>Sheet1!$F$2:$F$19</c:f>
              <c:numCache>
                <c:formatCode>General</c:formatCode>
                <c:ptCount val="18"/>
                <c:pt idx="0">
                  <c:v>9.43</c:v>
                </c:pt>
                <c:pt idx="1">
                  <c:v>9.61</c:v>
                </c:pt>
                <c:pt idx="2">
                  <c:v>10.130000000000001</c:v>
                </c:pt>
                <c:pt idx="3">
                  <c:v>10.56</c:v>
                </c:pt>
                <c:pt idx="4">
                  <c:v>10.93</c:v>
                </c:pt>
                <c:pt idx="5">
                  <c:v>11.62</c:v>
                </c:pt>
                <c:pt idx="6">
                  <c:v>12.38</c:v>
                </c:pt>
                <c:pt idx="7">
                  <c:v>12.79</c:v>
                </c:pt>
                <c:pt idx="8">
                  <c:v>13.86</c:v>
                </c:pt>
                <c:pt idx="9">
                  <c:v>14.35</c:v>
                </c:pt>
                <c:pt idx="10">
                  <c:v>14.11</c:v>
                </c:pt>
                <c:pt idx="11">
                  <c:v>13.76</c:v>
                </c:pt>
                <c:pt idx="12">
                  <c:v>13.09</c:v>
                </c:pt>
                <c:pt idx="13">
                  <c:v>12.76</c:v>
                </c:pt>
                <c:pt idx="14">
                  <c:v>12.56</c:v>
                </c:pt>
                <c:pt idx="15">
                  <c:v>12.03</c:v>
                </c:pt>
                <c:pt idx="16">
                  <c:v>11.03</c:v>
                </c:pt>
                <c:pt idx="17">
                  <c:v>10.48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29344"/>
        <c:axId val="47131264"/>
      </c:lineChart>
      <c:catAx>
        <c:axId val="47129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id-ID" b="0"/>
                  <a:t>RPM mesin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7131264"/>
        <c:crosses val="autoZero"/>
        <c:auto val="1"/>
        <c:lblAlgn val="ctr"/>
        <c:lblOffset val="100"/>
        <c:noMultiLvlLbl val="0"/>
      </c:catAx>
      <c:valAx>
        <c:axId val="471312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d-ID" b="0"/>
                  <a:t>Torsi</a:t>
                </a:r>
                <a:r>
                  <a:rPr lang="id-ID" b="0" baseline="0"/>
                  <a:t> mesin (</a:t>
                </a:r>
                <a:r>
                  <a:rPr lang="id-ID" sz="1000" b="0" i="0" u="none" strike="noStrike" baseline="0">
                    <a:effectLst/>
                  </a:rPr>
                  <a:t>N.m</a:t>
                </a:r>
                <a:r>
                  <a:rPr lang="id-ID" b="0" baseline="0"/>
                  <a:t>)</a:t>
                </a:r>
                <a:endParaRPr lang="id-ID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129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Timming standard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3267</c:v>
                </c:pt>
                <c:pt idx="9">
                  <c:v>3518</c:v>
                </c:pt>
                <c:pt idx="10">
                  <c:v>3533</c:v>
                </c:pt>
                <c:pt idx="11">
                  <c:v>3584</c:v>
                </c:pt>
                <c:pt idx="12">
                  <c:v>3746</c:v>
                </c:pt>
                <c:pt idx="13">
                  <c:v>4000</c:v>
                </c:pt>
                <c:pt idx="14">
                  <c:v>4250</c:v>
                </c:pt>
                <c:pt idx="15">
                  <c:v>4500</c:v>
                </c:pt>
                <c:pt idx="16">
                  <c:v>4750</c:v>
                </c:pt>
                <c:pt idx="17">
                  <c:v>5000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8.0500000000000007</c:v>
                </c:pt>
                <c:pt idx="1">
                  <c:v>8.65</c:v>
                </c:pt>
                <c:pt idx="2">
                  <c:v>9.3800000000000008</c:v>
                </c:pt>
                <c:pt idx="3">
                  <c:v>10.6</c:v>
                </c:pt>
                <c:pt idx="4">
                  <c:v>11.15</c:v>
                </c:pt>
                <c:pt idx="5">
                  <c:v>11.39</c:v>
                </c:pt>
                <c:pt idx="6">
                  <c:v>11.95</c:v>
                </c:pt>
                <c:pt idx="7">
                  <c:v>12.05</c:v>
                </c:pt>
                <c:pt idx="8">
                  <c:v>12.38</c:v>
                </c:pt>
                <c:pt idx="9">
                  <c:v>12.68</c:v>
                </c:pt>
                <c:pt idx="10">
                  <c:v>12.95</c:v>
                </c:pt>
                <c:pt idx="11">
                  <c:v>13.04</c:v>
                </c:pt>
                <c:pt idx="12">
                  <c:v>13.47</c:v>
                </c:pt>
                <c:pt idx="13">
                  <c:v>12.99</c:v>
                </c:pt>
                <c:pt idx="14">
                  <c:v>12.12</c:v>
                </c:pt>
                <c:pt idx="15">
                  <c:v>11.83</c:v>
                </c:pt>
                <c:pt idx="16">
                  <c:v>11.39</c:v>
                </c:pt>
                <c:pt idx="17">
                  <c:v>11.15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Timming + 2,5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3267</c:v>
                </c:pt>
                <c:pt idx="9">
                  <c:v>3518</c:v>
                </c:pt>
                <c:pt idx="10">
                  <c:v>3533</c:v>
                </c:pt>
                <c:pt idx="11">
                  <c:v>3584</c:v>
                </c:pt>
                <c:pt idx="12">
                  <c:v>3746</c:v>
                </c:pt>
                <c:pt idx="13">
                  <c:v>4000</c:v>
                </c:pt>
                <c:pt idx="14">
                  <c:v>4250</c:v>
                </c:pt>
                <c:pt idx="15">
                  <c:v>4500</c:v>
                </c:pt>
                <c:pt idx="16">
                  <c:v>4750</c:v>
                </c:pt>
                <c:pt idx="17">
                  <c:v>5000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7.76</c:v>
                </c:pt>
                <c:pt idx="1">
                  <c:v>8.6</c:v>
                </c:pt>
                <c:pt idx="2">
                  <c:v>9.99</c:v>
                </c:pt>
                <c:pt idx="3">
                  <c:v>11.84</c:v>
                </c:pt>
                <c:pt idx="4">
                  <c:v>12.51</c:v>
                </c:pt>
                <c:pt idx="5">
                  <c:v>13.18</c:v>
                </c:pt>
                <c:pt idx="6">
                  <c:v>14.29</c:v>
                </c:pt>
                <c:pt idx="7">
                  <c:v>14.88</c:v>
                </c:pt>
                <c:pt idx="8">
                  <c:v>15.3</c:v>
                </c:pt>
                <c:pt idx="9">
                  <c:v>14.93</c:v>
                </c:pt>
                <c:pt idx="10">
                  <c:v>14.64</c:v>
                </c:pt>
                <c:pt idx="11">
                  <c:v>13.86</c:v>
                </c:pt>
                <c:pt idx="12">
                  <c:v>13.24</c:v>
                </c:pt>
                <c:pt idx="13">
                  <c:v>12.51</c:v>
                </c:pt>
                <c:pt idx="14">
                  <c:v>12.29</c:v>
                </c:pt>
                <c:pt idx="15">
                  <c:v>11.84</c:v>
                </c:pt>
                <c:pt idx="16">
                  <c:v>11.55</c:v>
                </c:pt>
                <c:pt idx="17">
                  <c:v>11.11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Timming + 5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3267</c:v>
                </c:pt>
                <c:pt idx="9">
                  <c:v>3518</c:v>
                </c:pt>
                <c:pt idx="10">
                  <c:v>3533</c:v>
                </c:pt>
                <c:pt idx="11">
                  <c:v>3584</c:v>
                </c:pt>
                <c:pt idx="12">
                  <c:v>3746</c:v>
                </c:pt>
                <c:pt idx="13">
                  <c:v>4000</c:v>
                </c:pt>
                <c:pt idx="14">
                  <c:v>4250</c:v>
                </c:pt>
                <c:pt idx="15">
                  <c:v>4500</c:v>
                </c:pt>
                <c:pt idx="16">
                  <c:v>4750</c:v>
                </c:pt>
                <c:pt idx="17">
                  <c:v>5000</c:v>
                </c:pt>
              </c:numCache>
            </c:num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9.8800000000000008</c:v>
                </c:pt>
                <c:pt idx="1">
                  <c:v>10.18</c:v>
                </c:pt>
                <c:pt idx="2">
                  <c:v>10.78</c:v>
                </c:pt>
                <c:pt idx="3">
                  <c:v>11.07</c:v>
                </c:pt>
                <c:pt idx="4">
                  <c:v>11.8</c:v>
                </c:pt>
                <c:pt idx="5">
                  <c:v>12.18</c:v>
                </c:pt>
                <c:pt idx="6">
                  <c:v>12.78</c:v>
                </c:pt>
                <c:pt idx="7">
                  <c:v>13.55</c:v>
                </c:pt>
                <c:pt idx="8">
                  <c:v>13.69</c:v>
                </c:pt>
                <c:pt idx="9">
                  <c:v>13.79</c:v>
                </c:pt>
                <c:pt idx="10">
                  <c:v>13.91</c:v>
                </c:pt>
                <c:pt idx="11">
                  <c:v>14.2</c:v>
                </c:pt>
                <c:pt idx="12">
                  <c:v>13.84</c:v>
                </c:pt>
                <c:pt idx="13">
                  <c:v>12.67</c:v>
                </c:pt>
                <c:pt idx="14">
                  <c:v>12.63</c:v>
                </c:pt>
                <c:pt idx="15">
                  <c:v>12.03</c:v>
                </c:pt>
                <c:pt idx="16">
                  <c:v>11.26</c:v>
                </c:pt>
                <c:pt idx="17">
                  <c:v>11.17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Timming + 7,5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3267</c:v>
                </c:pt>
                <c:pt idx="9">
                  <c:v>3518</c:v>
                </c:pt>
                <c:pt idx="10">
                  <c:v>3533</c:v>
                </c:pt>
                <c:pt idx="11">
                  <c:v>3584</c:v>
                </c:pt>
                <c:pt idx="12">
                  <c:v>3746</c:v>
                </c:pt>
                <c:pt idx="13">
                  <c:v>4000</c:v>
                </c:pt>
                <c:pt idx="14">
                  <c:v>4250</c:v>
                </c:pt>
                <c:pt idx="15">
                  <c:v>4500</c:v>
                </c:pt>
                <c:pt idx="16">
                  <c:v>4750</c:v>
                </c:pt>
                <c:pt idx="17">
                  <c:v>5000</c:v>
                </c:pt>
              </c:numCache>
            </c:num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9.08</c:v>
                </c:pt>
                <c:pt idx="1">
                  <c:v>9.8699999999999992</c:v>
                </c:pt>
                <c:pt idx="2">
                  <c:v>10.54</c:v>
                </c:pt>
                <c:pt idx="3">
                  <c:v>11.3</c:v>
                </c:pt>
                <c:pt idx="4">
                  <c:v>11.84</c:v>
                </c:pt>
                <c:pt idx="5">
                  <c:v>12.3</c:v>
                </c:pt>
                <c:pt idx="6">
                  <c:v>12.66</c:v>
                </c:pt>
                <c:pt idx="7">
                  <c:v>13.3</c:v>
                </c:pt>
                <c:pt idx="8">
                  <c:v>13.55</c:v>
                </c:pt>
                <c:pt idx="9">
                  <c:v>13.88</c:v>
                </c:pt>
                <c:pt idx="10">
                  <c:v>14.54</c:v>
                </c:pt>
                <c:pt idx="11">
                  <c:v>14.27</c:v>
                </c:pt>
                <c:pt idx="12">
                  <c:v>13.96</c:v>
                </c:pt>
                <c:pt idx="13">
                  <c:v>13.77</c:v>
                </c:pt>
                <c:pt idx="14">
                  <c:v>13.28</c:v>
                </c:pt>
                <c:pt idx="15">
                  <c:v>12.05</c:v>
                </c:pt>
                <c:pt idx="16">
                  <c:v>11.49</c:v>
                </c:pt>
                <c:pt idx="17">
                  <c:v>11.35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Timming + 10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ln>
                <a:solidFill>
                  <a:srgbClr val="00B050"/>
                </a:solidFill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3267</c:v>
                </c:pt>
                <c:pt idx="9">
                  <c:v>3518</c:v>
                </c:pt>
                <c:pt idx="10">
                  <c:v>3533</c:v>
                </c:pt>
                <c:pt idx="11">
                  <c:v>3584</c:v>
                </c:pt>
                <c:pt idx="12">
                  <c:v>3746</c:v>
                </c:pt>
                <c:pt idx="13">
                  <c:v>4000</c:v>
                </c:pt>
                <c:pt idx="14">
                  <c:v>4250</c:v>
                </c:pt>
                <c:pt idx="15">
                  <c:v>4500</c:v>
                </c:pt>
                <c:pt idx="16">
                  <c:v>4750</c:v>
                </c:pt>
                <c:pt idx="17">
                  <c:v>5000</c:v>
                </c:pt>
              </c:numCache>
            </c:numRef>
          </c:cat>
          <c:val>
            <c:numRef>
              <c:f>Sheet1!$F$2:$F$19</c:f>
              <c:numCache>
                <c:formatCode>General</c:formatCode>
                <c:ptCount val="18"/>
                <c:pt idx="0">
                  <c:v>9.43</c:v>
                </c:pt>
                <c:pt idx="1">
                  <c:v>9.61</c:v>
                </c:pt>
                <c:pt idx="2">
                  <c:v>10.130000000000001</c:v>
                </c:pt>
                <c:pt idx="3">
                  <c:v>10.56</c:v>
                </c:pt>
                <c:pt idx="4">
                  <c:v>10.93</c:v>
                </c:pt>
                <c:pt idx="5">
                  <c:v>11.62</c:v>
                </c:pt>
                <c:pt idx="6">
                  <c:v>12.38</c:v>
                </c:pt>
                <c:pt idx="7">
                  <c:v>12.79</c:v>
                </c:pt>
                <c:pt idx="8">
                  <c:v>13.86</c:v>
                </c:pt>
                <c:pt idx="9">
                  <c:v>14.35</c:v>
                </c:pt>
                <c:pt idx="10">
                  <c:v>14.11</c:v>
                </c:pt>
                <c:pt idx="11">
                  <c:v>13.76</c:v>
                </c:pt>
                <c:pt idx="12">
                  <c:v>13.09</c:v>
                </c:pt>
                <c:pt idx="13">
                  <c:v>12.76</c:v>
                </c:pt>
                <c:pt idx="14">
                  <c:v>12.56</c:v>
                </c:pt>
                <c:pt idx="15">
                  <c:v>12.03</c:v>
                </c:pt>
                <c:pt idx="16">
                  <c:v>11.03</c:v>
                </c:pt>
                <c:pt idx="17">
                  <c:v>10.48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77728"/>
        <c:axId val="47180032"/>
      </c:lineChart>
      <c:catAx>
        <c:axId val="47177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id-ID" b="0"/>
                  <a:t>RPM mesin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47180032"/>
        <c:crosses val="autoZero"/>
        <c:auto val="1"/>
        <c:lblAlgn val="ctr"/>
        <c:lblOffset val="100"/>
        <c:noMultiLvlLbl val="0"/>
      </c:catAx>
      <c:valAx>
        <c:axId val="471800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id-ID" b="0"/>
                  <a:t>Torsi mesin (</a:t>
                </a:r>
                <a:r>
                  <a:rPr lang="id-ID" sz="1000" b="0" i="0" u="none" strike="noStrike" baseline="0">
                    <a:effectLst/>
                  </a:rPr>
                  <a:t>N.m</a:t>
                </a:r>
                <a:r>
                  <a:rPr lang="id-ID" b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17772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Timing pengapian standar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  <c:pt idx="10">
                  <c:v>3750</c:v>
                </c:pt>
                <c:pt idx="11">
                  <c:v>4000</c:v>
                </c:pt>
                <c:pt idx="12">
                  <c:v>4250</c:v>
                </c:pt>
                <c:pt idx="13">
                  <c:v>4500</c:v>
                </c:pt>
                <c:pt idx="14">
                  <c:v>4750</c:v>
                </c:pt>
                <c:pt idx="15">
                  <c:v>5000</c:v>
                </c:pt>
                <c:pt idx="16">
                  <c:v>5250</c:v>
                </c:pt>
                <c:pt idx="17">
                  <c:v>5341</c:v>
                </c:pt>
                <c:pt idx="18">
                  <c:v>5500</c:v>
                </c:pt>
                <c:pt idx="19">
                  <c:v>5502</c:v>
                </c:pt>
                <c:pt idx="20">
                  <c:v>6000</c:v>
                </c:pt>
                <c:pt idx="21">
                  <c:v>6250</c:v>
                </c:pt>
                <c:pt idx="22">
                  <c:v>6335</c:v>
                </c:pt>
                <c:pt idx="23">
                  <c:v>6500</c:v>
                </c:pt>
                <c:pt idx="24">
                  <c:v>6742</c:v>
                </c:pt>
                <c:pt idx="25">
                  <c:v>6750</c:v>
                </c:pt>
                <c:pt idx="26">
                  <c:v>7000</c:v>
                </c:pt>
                <c:pt idx="27">
                  <c:v>7250</c:v>
                </c:pt>
                <c:pt idx="28">
                  <c:v>7327</c:v>
                </c:pt>
                <c:pt idx="29">
                  <c:v>7500</c:v>
                </c:pt>
                <c:pt idx="30">
                  <c:v>7750</c:v>
                </c:pt>
                <c:pt idx="31">
                  <c:v>8000</c:v>
                </c:pt>
                <c:pt idx="32">
                  <c:v>8250</c:v>
                </c:pt>
                <c:pt idx="33">
                  <c:v>8500</c:v>
                </c:pt>
                <c:pt idx="34">
                  <c:v>8750</c:v>
                </c:pt>
                <c:pt idx="35">
                  <c:v>9000</c:v>
                </c:pt>
                <c:pt idx="36">
                  <c:v>9250</c:v>
                </c:pt>
                <c:pt idx="37">
                  <c:v>9500</c:v>
                </c:pt>
                <c:pt idx="38">
                  <c:v>9750</c:v>
                </c:pt>
                <c:pt idx="39">
                  <c:v>10000</c:v>
                </c:pt>
                <c:pt idx="40">
                  <c:v>10250</c:v>
                </c:pt>
                <c:pt idx="41">
                  <c:v>10500</c:v>
                </c:pt>
              </c:numCache>
            </c:num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3.5</c:v>
                </c:pt>
                <c:pt idx="1">
                  <c:v>3.8</c:v>
                </c:pt>
                <c:pt idx="2">
                  <c:v>4.5</c:v>
                </c:pt>
                <c:pt idx="3">
                  <c:v>5.2</c:v>
                </c:pt>
                <c:pt idx="4">
                  <c:v>5.6</c:v>
                </c:pt>
                <c:pt idx="5">
                  <c:v>6.2</c:v>
                </c:pt>
                <c:pt idx="6">
                  <c:v>6.6</c:v>
                </c:pt>
                <c:pt idx="7">
                  <c:v>6.7</c:v>
                </c:pt>
                <c:pt idx="8">
                  <c:v>6.6</c:v>
                </c:pt>
                <c:pt idx="9">
                  <c:v>6.8</c:v>
                </c:pt>
                <c:pt idx="10">
                  <c:v>7.1</c:v>
                </c:pt>
                <c:pt idx="11">
                  <c:v>7.3</c:v>
                </c:pt>
                <c:pt idx="12">
                  <c:v>7.2</c:v>
                </c:pt>
                <c:pt idx="13">
                  <c:v>7.5</c:v>
                </c:pt>
                <c:pt idx="14">
                  <c:v>7.6</c:v>
                </c:pt>
                <c:pt idx="15">
                  <c:v>7.8</c:v>
                </c:pt>
                <c:pt idx="16">
                  <c:v>7.7</c:v>
                </c:pt>
                <c:pt idx="17">
                  <c:v>7.9</c:v>
                </c:pt>
                <c:pt idx="18">
                  <c:v>7.8</c:v>
                </c:pt>
                <c:pt idx="19">
                  <c:v>7.8</c:v>
                </c:pt>
                <c:pt idx="20">
                  <c:v>7.8</c:v>
                </c:pt>
                <c:pt idx="21">
                  <c:v>7.6</c:v>
                </c:pt>
                <c:pt idx="22">
                  <c:v>7.6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7.1</c:v>
                </c:pt>
                <c:pt idx="27">
                  <c:v>6.9</c:v>
                </c:pt>
                <c:pt idx="28">
                  <c:v>6.9</c:v>
                </c:pt>
                <c:pt idx="29">
                  <c:v>6.8</c:v>
                </c:pt>
                <c:pt idx="30">
                  <c:v>6.8</c:v>
                </c:pt>
                <c:pt idx="31">
                  <c:v>6.4</c:v>
                </c:pt>
                <c:pt idx="32">
                  <c:v>6.3</c:v>
                </c:pt>
                <c:pt idx="33">
                  <c:v>6.2</c:v>
                </c:pt>
                <c:pt idx="34">
                  <c:v>5.9</c:v>
                </c:pt>
                <c:pt idx="35">
                  <c:v>5.8</c:v>
                </c:pt>
                <c:pt idx="36">
                  <c:v>3.3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Timing pengapian +2,5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  <c:pt idx="10">
                  <c:v>3750</c:v>
                </c:pt>
                <c:pt idx="11">
                  <c:v>4000</c:v>
                </c:pt>
                <c:pt idx="12">
                  <c:v>4250</c:v>
                </c:pt>
                <c:pt idx="13">
                  <c:v>4500</c:v>
                </c:pt>
                <c:pt idx="14">
                  <c:v>4750</c:v>
                </c:pt>
                <c:pt idx="15">
                  <c:v>5000</c:v>
                </c:pt>
                <c:pt idx="16">
                  <c:v>5250</c:v>
                </c:pt>
                <c:pt idx="17">
                  <c:v>5341</c:v>
                </c:pt>
                <c:pt idx="18">
                  <c:v>5500</c:v>
                </c:pt>
                <c:pt idx="19">
                  <c:v>5502</c:v>
                </c:pt>
                <c:pt idx="20">
                  <c:v>6000</c:v>
                </c:pt>
                <c:pt idx="21">
                  <c:v>6250</c:v>
                </c:pt>
                <c:pt idx="22">
                  <c:v>6335</c:v>
                </c:pt>
                <c:pt idx="23">
                  <c:v>6500</c:v>
                </c:pt>
                <c:pt idx="24">
                  <c:v>6742</c:v>
                </c:pt>
                <c:pt idx="25">
                  <c:v>6750</c:v>
                </c:pt>
                <c:pt idx="26">
                  <c:v>7000</c:v>
                </c:pt>
                <c:pt idx="27">
                  <c:v>7250</c:v>
                </c:pt>
                <c:pt idx="28">
                  <c:v>7327</c:v>
                </c:pt>
                <c:pt idx="29">
                  <c:v>7500</c:v>
                </c:pt>
                <c:pt idx="30">
                  <c:v>7750</c:v>
                </c:pt>
                <c:pt idx="31">
                  <c:v>8000</c:v>
                </c:pt>
                <c:pt idx="32">
                  <c:v>8250</c:v>
                </c:pt>
                <c:pt idx="33">
                  <c:v>8500</c:v>
                </c:pt>
                <c:pt idx="34">
                  <c:v>8750</c:v>
                </c:pt>
                <c:pt idx="35">
                  <c:v>9000</c:v>
                </c:pt>
                <c:pt idx="36">
                  <c:v>9250</c:v>
                </c:pt>
                <c:pt idx="37">
                  <c:v>9500</c:v>
                </c:pt>
                <c:pt idx="38">
                  <c:v>9750</c:v>
                </c:pt>
                <c:pt idx="39">
                  <c:v>10000</c:v>
                </c:pt>
                <c:pt idx="40">
                  <c:v>10250</c:v>
                </c:pt>
                <c:pt idx="41">
                  <c:v>10500</c:v>
                </c:pt>
              </c:numCache>
            </c:num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3.4</c:v>
                </c:pt>
                <c:pt idx="1">
                  <c:v>3.6</c:v>
                </c:pt>
                <c:pt idx="2">
                  <c:v>4.5</c:v>
                </c:pt>
                <c:pt idx="3">
                  <c:v>5.3</c:v>
                </c:pt>
                <c:pt idx="4">
                  <c:v>6</c:v>
                </c:pt>
                <c:pt idx="5">
                  <c:v>6.3</c:v>
                </c:pt>
                <c:pt idx="6">
                  <c:v>6.9</c:v>
                </c:pt>
                <c:pt idx="7">
                  <c:v>7</c:v>
                </c:pt>
                <c:pt idx="8">
                  <c:v>7</c:v>
                </c:pt>
                <c:pt idx="9">
                  <c:v>7.2</c:v>
                </c:pt>
                <c:pt idx="10">
                  <c:v>7.1</c:v>
                </c:pt>
                <c:pt idx="11">
                  <c:v>7</c:v>
                </c:pt>
                <c:pt idx="12">
                  <c:v>7.2</c:v>
                </c:pt>
                <c:pt idx="13">
                  <c:v>7.5</c:v>
                </c:pt>
                <c:pt idx="14">
                  <c:v>7.7</c:v>
                </c:pt>
                <c:pt idx="15">
                  <c:v>7.8</c:v>
                </c:pt>
                <c:pt idx="16">
                  <c:v>7.8</c:v>
                </c:pt>
                <c:pt idx="17">
                  <c:v>7.9</c:v>
                </c:pt>
                <c:pt idx="18">
                  <c:v>8.1999999999999993</c:v>
                </c:pt>
                <c:pt idx="19">
                  <c:v>8.8000000000000007</c:v>
                </c:pt>
                <c:pt idx="20">
                  <c:v>8.5</c:v>
                </c:pt>
                <c:pt idx="21">
                  <c:v>7.9</c:v>
                </c:pt>
                <c:pt idx="22">
                  <c:v>7.5</c:v>
                </c:pt>
                <c:pt idx="23">
                  <c:v>7.3</c:v>
                </c:pt>
                <c:pt idx="24">
                  <c:v>7.3</c:v>
                </c:pt>
                <c:pt idx="25">
                  <c:v>7.4</c:v>
                </c:pt>
                <c:pt idx="26">
                  <c:v>7.4</c:v>
                </c:pt>
                <c:pt idx="27">
                  <c:v>7.3</c:v>
                </c:pt>
                <c:pt idx="28">
                  <c:v>7.3</c:v>
                </c:pt>
                <c:pt idx="29">
                  <c:v>7.2</c:v>
                </c:pt>
                <c:pt idx="30">
                  <c:v>7</c:v>
                </c:pt>
                <c:pt idx="31">
                  <c:v>6.6</c:v>
                </c:pt>
                <c:pt idx="32">
                  <c:v>6.4</c:v>
                </c:pt>
                <c:pt idx="33">
                  <c:v>6.2</c:v>
                </c:pt>
                <c:pt idx="34">
                  <c:v>6</c:v>
                </c:pt>
                <c:pt idx="35">
                  <c:v>5.8</c:v>
                </c:pt>
                <c:pt idx="36">
                  <c:v>5.2</c:v>
                </c:pt>
                <c:pt idx="37">
                  <c:v>4.5999999999999996</c:v>
                </c:pt>
                <c:pt idx="38">
                  <c:v>4.4000000000000004</c:v>
                </c:pt>
                <c:pt idx="39">
                  <c:v>3.5</c:v>
                </c:pt>
                <c:pt idx="40">
                  <c:v>2.8</c:v>
                </c:pt>
                <c:pt idx="41">
                  <c:v>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Timing pengapian +5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  <c:pt idx="10">
                  <c:v>3750</c:v>
                </c:pt>
                <c:pt idx="11">
                  <c:v>4000</c:v>
                </c:pt>
                <c:pt idx="12">
                  <c:v>4250</c:v>
                </c:pt>
                <c:pt idx="13">
                  <c:v>4500</c:v>
                </c:pt>
                <c:pt idx="14">
                  <c:v>4750</c:v>
                </c:pt>
                <c:pt idx="15">
                  <c:v>5000</c:v>
                </c:pt>
                <c:pt idx="16">
                  <c:v>5250</c:v>
                </c:pt>
                <c:pt idx="17">
                  <c:v>5341</c:v>
                </c:pt>
                <c:pt idx="18">
                  <c:v>5500</c:v>
                </c:pt>
                <c:pt idx="19">
                  <c:v>5502</c:v>
                </c:pt>
                <c:pt idx="20">
                  <c:v>6000</c:v>
                </c:pt>
                <c:pt idx="21">
                  <c:v>6250</c:v>
                </c:pt>
                <c:pt idx="22">
                  <c:v>6335</c:v>
                </c:pt>
                <c:pt idx="23">
                  <c:v>6500</c:v>
                </c:pt>
                <c:pt idx="24">
                  <c:v>6742</c:v>
                </c:pt>
                <c:pt idx="25">
                  <c:v>6750</c:v>
                </c:pt>
                <c:pt idx="26">
                  <c:v>7000</c:v>
                </c:pt>
                <c:pt idx="27">
                  <c:v>7250</c:v>
                </c:pt>
                <c:pt idx="28">
                  <c:v>7327</c:v>
                </c:pt>
                <c:pt idx="29">
                  <c:v>7500</c:v>
                </c:pt>
                <c:pt idx="30">
                  <c:v>7750</c:v>
                </c:pt>
                <c:pt idx="31">
                  <c:v>8000</c:v>
                </c:pt>
                <c:pt idx="32">
                  <c:v>8250</c:v>
                </c:pt>
                <c:pt idx="33">
                  <c:v>8500</c:v>
                </c:pt>
                <c:pt idx="34">
                  <c:v>8750</c:v>
                </c:pt>
                <c:pt idx="35">
                  <c:v>9000</c:v>
                </c:pt>
                <c:pt idx="36">
                  <c:v>9250</c:v>
                </c:pt>
                <c:pt idx="37">
                  <c:v>9500</c:v>
                </c:pt>
                <c:pt idx="38">
                  <c:v>9750</c:v>
                </c:pt>
                <c:pt idx="39">
                  <c:v>10000</c:v>
                </c:pt>
                <c:pt idx="40">
                  <c:v>10250</c:v>
                </c:pt>
                <c:pt idx="41">
                  <c:v>10500</c:v>
                </c:pt>
              </c:numCache>
            </c:num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3.1</c:v>
                </c:pt>
                <c:pt idx="1">
                  <c:v>3.2</c:v>
                </c:pt>
                <c:pt idx="2">
                  <c:v>4.2</c:v>
                </c:pt>
                <c:pt idx="3">
                  <c:v>5.5</c:v>
                </c:pt>
                <c:pt idx="4">
                  <c:v>6.2</c:v>
                </c:pt>
                <c:pt idx="5">
                  <c:v>6.3</c:v>
                </c:pt>
                <c:pt idx="6">
                  <c:v>6.8</c:v>
                </c:pt>
                <c:pt idx="7">
                  <c:v>7</c:v>
                </c:pt>
                <c:pt idx="8">
                  <c:v>7.2</c:v>
                </c:pt>
                <c:pt idx="9">
                  <c:v>7</c:v>
                </c:pt>
                <c:pt idx="10">
                  <c:v>7.2</c:v>
                </c:pt>
                <c:pt idx="11">
                  <c:v>7.1</c:v>
                </c:pt>
                <c:pt idx="12">
                  <c:v>7.2</c:v>
                </c:pt>
                <c:pt idx="13">
                  <c:v>7.5</c:v>
                </c:pt>
                <c:pt idx="14">
                  <c:v>7.7</c:v>
                </c:pt>
                <c:pt idx="15">
                  <c:v>7.8</c:v>
                </c:pt>
                <c:pt idx="16">
                  <c:v>7.9</c:v>
                </c:pt>
                <c:pt idx="17">
                  <c:v>7.9</c:v>
                </c:pt>
                <c:pt idx="18">
                  <c:v>7.9</c:v>
                </c:pt>
                <c:pt idx="19">
                  <c:v>7.9</c:v>
                </c:pt>
                <c:pt idx="20">
                  <c:v>7.8</c:v>
                </c:pt>
                <c:pt idx="21">
                  <c:v>7.8</c:v>
                </c:pt>
                <c:pt idx="22">
                  <c:v>7.9</c:v>
                </c:pt>
                <c:pt idx="23">
                  <c:v>8.1999999999999993</c:v>
                </c:pt>
                <c:pt idx="24">
                  <c:v>8.4</c:v>
                </c:pt>
                <c:pt idx="25">
                  <c:v>8.1</c:v>
                </c:pt>
                <c:pt idx="26">
                  <c:v>7.8</c:v>
                </c:pt>
                <c:pt idx="27">
                  <c:v>7.4</c:v>
                </c:pt>
                <c:pt idx="28">
                  <c:v>7.3</c:v>
                </c:pt>
                <c:pt idx="29">
                  <c:v>7.2</c:v>
                </c:pt>
                <c:pt idx="30">
                  <c:v>7.1</c:v>
                </c:pt>
                <c:pt idx="31">
                  <c:v>6.9</c:v>
                </c:pt>
                <c:pt idx="32">
                  <c:v>6.9</c:v>
                </c:pt>
                <c:pt idx="33">
                  <c:v>6.5</c:v>
                </c:pt>
                <c:pt idx="34">
                  <c:v>6.2</c:v>
                </c:pt>
                <c:pt idx="35">
                  <c:v>5.9</c:v>
                </c:pt>
                <c:pt idx="36">
                  <c:v>5.4</c:v>
                </c:pt>
                <c:pt idx="37">
                  <c:v>4.5999999999999996</c:v>
                </c:pt>
                <c:pt idx="38">
                  <c:v>4.2</c:v>
                </c:pt>
                <c:pt idx="39">
                  <c:v>4</c:v>
                </c:pt>
                <c:pt idx="40">
                  <c:v>3.2</c:v>
                </c:pt>
                <c:pt idx="41">
                  <c:v>2.2999999999999998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Timing pengapian 7,5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  <c:pt idx="10">
                  <c:v>3750</c:v>
                </c:pt>
                <c:pt idx="11">
                  <c:v>4000</c:v>
                </c:pt>
                <c:pt idx="12">
                  <c:v>4250</c:v>
                </c:pt>
                <c:pt idx="13">
                  <c:v>4500</c:v>
                </c:pt>
                <c:pt idx="14">
                  <c:v>4750</c:v>
                </c:pt>
                <c:pt idx="15">
                  <c:v>5000</c:v>
                </c:pt>
                <c:pt idx="16">
                  <c:v>5250</c:v>
                </c:pt>
                <c:pt idx="17">
                  <c:v>5341</c:v>
                </c:pt>
                <c:pt idx="18">
                  <c:v>5500</c:v>
                </c:pt>
                <c:pt idx="19">
                  <c:v>5502</c:v>
                </c:pt>
                <c:pt idx="20">
                  <c:v>6000</c:v>
                </c:pt>
                <c:pt idx="21">
                  <c:v>6250</c:v>
                </c:pt>
                <c:pt idx="22">
                  <c:v>6335</c:v>
                </c:pt>
                <c:pt idx="23">
                  <c:v>6500</c:v>
                </c:pt>
                <c:pt idx="24">
                  <c:v>6742</c:v>
                </c:pt>
                <c:pt idx="25">
                  <c:v>6750</c:v>
                </c:pt>
                <c:pt idx="26">
                  <c:v>7000</c:v>
                </c:pt>
                <c:pt idx="27">
                  <c:v>7250</c:v>
                </c:pt>
                <c:pt idx="28">
                  <c:v>7327</c:v>
                </c:pt>
                <c:pt idx="29">
                  <c:v>7500</c:v>
                </c:pt>
                <c:pt idx="30">
                  <c:v>7750</c:v>
                </c:pt>
                <c:pt idx="31">
                  <c:v>8000</c:v>
                </c:pt>
                <c:pt idx="32">
                  <c:v>8250</c:v>
                </c:pt>
                <c:pt idx="33">
                  <c:v>8500</c:v>
                </c:pt>
                <c:pt idx="34">
                  <c:v>8750</c:v>
                </c:pt>
                <c:pt idx="35">
                  <c:v>9000</c:v>
                </c:pt>
                <c:pt idx="36">
                  <c:v>9250</c:v>
                </c:pt>
                <c:pt idx="37">
                  <c:v>9500</c:v>
                </c:pt>
                <c:pt idx="38">
                  <c:v>9750</c:v>
                </c:pt>
                <c:pt idx="39">
                  <c:v>10000</c:v>
                </c:pt>
                <c:pt idx="40">
                  <c:v>10250</c:v>
                </c:pt>
                <c:pt idx="41">
                  <c:v>10500</c:v>
                </c:pt>
              </c:numCache>
            </c:num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3.3</c:v>
                </c:pt>
                <c:pt idx="1">
                  <c:v>3.4</c:v>
                </c:pt>
                <c:pt idx="2">
                  <c:v>4.0999999999999996</c:v>
                </c:pt>
                <c:pt idx="3">
                  <c:v>5.0999999999999996</c:v>
                </c:pt>
                <c:pt idx="4">
                  <c:v>5.8</c:v>
                </c:pt>
                <c:pt idx="5">
                  <c:v>6.5</c:v>
                </c:pt>
                <c:pt idx="6">
                  <c:v>6.7</c:v>
                </c:pt>
                <c:pt idx="7">
                  <c:v>7</c:v>
                </c:pt>
                <c:pt idx="8">
                  <c:v>7</c:v>
                </c:pt>
                <c:pt idx="9">
                  <c:v>7.1</c:v>
                </c:pt>
                <c:pt idx="10">
                  <c:v>7.6</c:v>
                </c:pt>
                <c:pt idx="11">
                  <c:v>7.2</c:v>
                </c:pt>
                <c:pt idx="12">
                  <c:v>7.5</c:v>
                </c:pt>
                <c:pt idx="13">
                  <c:v>7.6</c:v>
                </c:pt>
                <c:pt idx="14">
                  <c:v>7.6</c:v>
                </c:pt>
                <c:pt idx="15">
                  <c:v>7.8</c:v>
                </c:pt>
                <c:pt idx="16">
                  <c:v>7.7</c:v>
                </c:pt>
                <c:pt idx="17">
                  <c:v>7.7</c:v>
                </c:pt>
                <c:pt idx="18">
                  <c:v>7.8</c:v>
                </c:pt>
                <c:pt idx="19">
                  <c:v>7.8</c:v>
                </c:pt>
                <c:pt idx="20">
                  <c:v>7.8</c:v>
                </c:pt>
                <c:pt idx="21">
                  <c:v>7.7</c:v>
                </c:pt>
                <c:pt idx="22">
                  <c:v>7.7</c:v>
                </c:pt>
                <c:pt idx="23">
                  <c:v>7.6</c:v>
                </c:pt>
                <c:pt idx="24">
                  <c:v>7.6</c:v>
                </c:pt>
                <c:pt idx="25">
                  <c:v>7.6</c:v>
                </c:pt>
                <c:pt idx="26">
                  <c:v>7.7</c:v>
                </c:pt>
                <c:pt idx="27">
                  <c:v>7.8</c:v>
                </c:pt>
                <c:pt idx="28">
                  <c:v>8</c:v>
                </c:pt>
                <c:pt idx="29">
                  <c:v>7.7</c:v>
                </c:pt>
                <c:pt idx="30">
                  <c:v>7.2</c:v>
                </c:pt>
                <c:pt idx="31">
                  <c:v>6.8</c:v>
                </c:pt>
                <c:pt idx="32">
                  <c:v>6.6</c:v>
                </c:pt>
                <c:pt idx="33">
                  <c:v>6.6</c:v>
                </c:pt>
                <c:pt idx="34">
                  <c:v>6.4</c:v>
                </c:pt>
                <c:pt idx="35">
                  <c:v>5.7</c:v>
                </c:pt>
                <c:pt idx="36">
                  <c:v>5.4</c:v>
                </c:pt>
                <c:pt idx="37">
                  <c:v>4.5999999999999996</c:v>
                </c:pt>
                <c:pt idx="38">
                  <c:v>4.2</c:v>
                </c:pt>
                <c:pt idx="39">
                  <c:v>3.7</c:v>
                </c:pt>
                <c:pt idx="40">
                  <c:v>2.7</c:v>
                </c:pt>
                <c:pt idx="41">
                  <c:v>2.2999999999999998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Timing pengapian +10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tar"/>
            <c:size val="7"/>
            <c:spPr>
              <a:ln>
                <a:solidFill>
                  <a:srgbClr val="00B050"/>
                </a:solidFill>
              </a:ln>
            </c:spPr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  <c:pt idx="10">
                  <c:v>3750</c:v>
                </c:pt>
                <c:pt idx="11">
                  <c:v>4000</c:v>
                </c:pt>
                <c:pt idx="12">
                  <c:v>4250</c:v>
                </c:pt>
                <c:pt idx="13">
                  <c:v>4500</c:v>
                </c:pt>
                <c:pt idx="14">
                  <c:v>4750</c:v>
                </c:pt>
                <c:pt idx="15">
                  <c:v>5000</c:v>
                </c:pt>
                <c:pt idx="16">
                  <c:v>5250</c:v>
                </c:pt>
                <c:pt idx="17">
                  <c:v>5341</c:v>
                </c:pt>
                <c:pt idx="18">
                  <c:v>5500</c:v>
                </c:pt>
                <c:pt idx="19">
                  <c:v>5502</c:v>
                </c:pt>
                <c:pt idx="20">
                  <c:v>6000</c:v>
                </c:pt>
                <c:pt idx="21">
                  <c:v>6250</c:v>
                </c:pt>
                <c:pt idx="22">
                  <c:v>6335</c:v>
                </c:pt>
                <c:pt idx="23">
                  <c:v>6500</c:v>
                </c:pt>
                <c:pt idx="24">
                  <c:v>6742</c:v>
                </c:pt>
                <c:pt idx="25">
                  <c:v>6750</c:v>
                </c:pt>
                <c:pt idx="26">
                  <c:v>7000</c:v>
                </c:pt>
                <c:pt idx="27">
                  <c:v>7250</c:v>
                </c:pt>
                <c:pt idx="28">
                  <c:v>7327</c:v>
                </c:pt>
                <c:pt idx="29">
                  <c:v>7500</c:v>
                </c:pt>
                <c:pt idx="30">
                  <c:v>7750</c:v>
                </c:pt>
                <c:pt idx="31">
                  <c:v>8000</c:v>
                </c:pt>
                <c:pt idx="32">
                  <c:v>8250</c:v>
                </c:pt>
                <c:pt idx="33">
                  <c:v>8500</c:v>
                </c:pt>
                <c:pt idx="34">
                  <c:v>8750</c:v>
                </c:pt>
                <c:pt idx="35">
                  <c:v>9000</c:v>
                </c:pt>
                <c:pt idx="36">
                  <c:v>9250</c:v>
                </c:pt>
                <c:pt idx="37">
                  <c:v>9500</c:v>
                </c:pt>
                <c:pt idx="38">
                  <c:v>9750</c:v>
                </c:pt>
                <c:pt idx="39">
                  <c:v>10000</c:v>
                </c:pt>
                <c:pt idx="40">
                  <c:v>10250</c:v>
                </c:pt>
                <c:pt idx="41">
                  <c:v>10500</c:v>
                </c:pt>
              </c:numCache>
            </c:num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3.1</c:v>
                </c:pt>
                <c:pt idx="1">
                  <c:v>3.2</c:v>
                </c:pt>
                <c:pt idx="2">
                  <c:v>4.2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6.8</c:v>
                </c:pt>
                <c:pt idx="7">
                  <c:v>6.9</c:v>
                </c:pt>
                <c:pt idx="8">
                  <c:v>6.9</c:v>
                </c:pt>
                <c:pt idx="9">
                  <c:v>6.9</c:v>
                </c:pt>
                <c:pt idx="10">
                  <c:v>7</c:v>
                </c:pt>
                <c:pt idx="11">
                  <c:v>7.8</c:v>
                </c:pt>
                <c:pt idx="12">
                  <c:v>7.9</c:v>
                </c:pt>
                <c:pt idx="13">
                  <c:v>7.6</c:v>
                </c:pt>
                <c:pt idx="14">
                  <c:v>7.7</c:v>
                </c:pt>
                <c:pt idx="15">
                  <c:v>8</c:v>
                </c:pt>
                <c:pt idx="16">
                  <c:v>7.8</c:v>
                </c:pt>
                <c:pt idx="17">
                  <c:v>7.9</c:v>
                </c:pt>
                <c:pt idx="18">
                  <c:v>8</c:v>
                </c:pt>
                <c:pt idx="19">
                  <c:v>7.9</c:v>
                </c:pt>
                <c:pt idx="20">
                  <c:v>8</c:v>
                </c:pt>
                <c:pt idx="21">
                  <c:v>8.4</c:v>
                </c:pt>
                <c:pt idx="22">
                  <c:v>8.6999999999999993</c:v>
                </c:pt>
                <c:pt idx="23">
                  <c:v>8</c:v>
                </c:pt>
                <c:pt idx="24">
                  <c:v>7.6</c:v>
                </c:pt>
                <c:pt idx="25">
                  <c:v>7.5</c:v>
                </c:pt>
                <c:pt idx="26">
                  <c:v>7.3</c:v>
                </c:pt>
                <c:pt idx="27">
                  <c:v>7.2</c:v>
                </c:pt>
                <c:pt idx="28">
                  <c:v>7.3</c:v>
                </c:pt>
                <c:pt idx="29">
                  <c:v>7.3</c:v>
                </c:pt>
                <c:pt idx="30">
                  <c:v>6.9</c:v>
                </c:pt>
                <c:pt idx="31">
                  <c:v>7</c:v>
                </c:pt>
                <c:pt idx="32">
                  <c:v>6.9</c:v>
                </c:pt>
                <c:pt idx="33">
                  <c:v>6.7</c:v>
                </c:pt>
                <c:pt idx="34">
                  <c:v>6.3</c:v>
                </c:pt>
                <c:pt idx="35">
                  <c:v>5.5</c:v>
                </c:pt>
                <c:pt idx="36">
                  <c:v>5.3</c:v>
                </c:pt>
                <c:pt idx="37">
                  <c:v>5.6</c:v>
                </c:pt>
                <c:pt idx="38">
                  <c:v>4.0999999999999996</c:v>
                </c:pt>
                <c:pt idx="39">
                  <c:v>3.6</c:v>
                </c:pt>
                <c:pt idx="40">
                  <c:v>2.4</c:v>
                </c:pt>
                <c:pt idx="41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27744"/>
        <c:axId val="131730816"/>
      </c:lineChart>
      <c:catAx>
        <c:axId val="1317277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id-ID" b="0"/>
                  <a:t>RPM mesin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1730816"/>
        <c:crosses val="autoZero"/>
        <c:auto val="1"/>
        <c:lblAlgn val="ctr"/>
        <c:lblOffset val="100"/>
        <c:noMultiLvlLbl val="0"/>
      </c:catAx>
      <c:valAx>
        <c:axId val="1317308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id-ID" b="0"/>
                  <a:t>Daya mesin</a:t>
                </a:r>
                <a:r>
                  <a:rPr lang="id-ID" b="0" baseline="0"/>
                  <a:t> (HP)</a:t>
                </a:r>
                <a:endParaRPr lang="id-ID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7277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id-ID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Timming pengapian standar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  <c:pt idx="10">
                  <c:v>3750</c:v>
                </c:pt>
                <c:pt idx="11">
                  <c:v>4000</c:v>
                </c:pt>
                <c:pt idx="12">
                  <c:v>4250</c:v>
                </c:pt>
                <c:pt idx="13">
                  <c:v>4500</c:v>
                </c:pt>
                <c:pt idx="14">
                  <c:v>4750</c:v>
                </c:pt>
                <c:pt idx="15">
                  <c:v>5000</c:v>
                </c:pt>
                <c:pt idx="16">
                  <c:v>5250</c:v>
                </c:pt>
                <c:pt idx="17">
                  <c:v>5341</c:v>
                </c:pt>
                <c:pt idx="18">
                  <c:v>5500</c:v>
                </c:pt>
                <c:pt idx="19">
                  <c:v>5502</c:v>
                </c:pt>
                <c:pt idx="20">
                  <c:v>6000</c:v>
                </c:pt>
                <c:pt idx="21">
                  <c:v>6250</c:v>
                </c:pt>
                <c:pt idx="22">
                  <c:v>6335</c:v>
                </c:pt>
                <c:pt idx="23">
                  <c:v>6500</c:v>
                </c:pt>
                <c:pt idx="24">
                  <c:v>6742</c:v>
                </c:pt>
                <c:pt idx="25">
                  <c:v>6750</c:v>
                </c:pt>
                <c:pt idx="26">
                  <c:v>6914</c:v>
                </c:pt>
                <c:pt idx="27">
                  <c:v>7000</c:v>
                </c:pt>
                <c:pt idx="28">
                  <c:v>7250</c:v>
                </c:pt>
                <c:pt idx="29">
                  <c:v>7500</c:v>
                </c:pt>
                <c:pt idx="30">
                  <c:v>7750</c:v>
                </c:pt>
                <c:pt idx="31">
                  <c:v>8000</c:v>
                </c:pt>
                <c:pt idx="32">
                  <c:v>8250</c:v>
                </c:pt>
                <c:pt idx="33">
                  <c:v>8500</c:v>
                </c:pt>
                <c:pt idx="34">
                  <c:v>8750</c:v>
                </c:pt>
                <c:pt idx="35">
                  <c:v>9000</c:v>
                </c:pt>
                <c:pt idx="36">
                  <c:v>9250</c:v>
                </c:pt>
                <c:pt idx="37">
                  <c:v>9500</c:v>
                </c:pt>
                <c:pt idx="38">
                  <c:v>9750</c:v>
                </c:pt>
                <c:pt idx="39">
                  <c:v>10000</c:v>
                </c:pt>
                <c:pt idx="40">
                  <c:v>10250</c:v>
                </c:pt>
                <c:pt idx="41">
                  <c:v>10500</c:v>
                </c:pt>
              </c:numCache>
            </c:num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3.5</c:v>
                </c:pt>
                <c:pt idx="1">
                  <c:v>3.8</c:v>
                </c:pt>
                <c:pt idx="2">
                  <c:v>4.5</c:v>
                </c:pt>
                <c:pt idx="3">
                  <c:v>5.2</c:v>
                </c:pt>
                <c:pt idx="4">
                  <c:v>5.6</c:v>
                </c:pt>
                <c:pt idx="5">
                  <c:v>6.2</c:v>
                </c:pt>
                <c:pt idx="6">
                  <c:v>6.6</c:v>
                </c:pt>
                <c:pt idx="7">
                  <c:v>6.7</c:v>
                </c:pt>
                <c:pt idx="8">
                  <c:v>6.6</c:v>
                </c:pt>
                <c:pt idx="9">
                  <c:v>6.8</c:v>
                </c:pt>
                <c:pt idx="10">
                  <c:v>7.1</c:v>
                </c:pt>
                <c:pt idx="11">
                  <c:v>7.3</c:v>
                </c:pt>
                <c:pt idx="12">
                  <c:v>7.2</c:v>
                </c:pt>
                <c:pt idx="13">
                  <c:v>7.5</c:v>
                </c:pt>
                <c:pt idx="14">
                  <c:v>7.6</c:v>
                </c:pt>
                <c:pt idx="15">
                  <c:v>7.8</c:v>
                </c:pt>
                <c:pt idx="16">
                  <c:v>7.7</c:v>
                </c:pt>
                <c:pt idx="17">
                  <c:v>7.9</c:v>
                </c:pt>
                <c:pt idx="18">
                  <c:v>7.8</c:v>
                </c:pt>
                <c:pt idx="19">
                  <c:v>7.8</c:v>
                </c:pt>
                <c:pt idx="20">
                  <c:v>7.8</c:v>
                </c:pt>
                <c:pt idx="21">
                  <c:v>7.6</c:v>
                </c:pt>
                <c:pt idx="22">
                  <c:v>7.6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7.3</c:v>
                </c:pt>
                <c:pt idx="27">
                  <c:v>7.1</c:v>
                </c:pt>
                <c:pt idx="28">
                  <c:v>6.9</c:v>
                </c:pt>
                <c:pt idx="29">
                  <c:v>6.8</c:v>
                </c:pt>
                <c:pt idx="30">
                  <c:v>6.8</c:v>
                </c:pt>
                <c:pt idx="31">
                  <c:v>6.4</c:v>
                </c:pt>
                <c:pt idx="32">
                  <c:v>6.3</c:v>
                </c:pt>
                <c:pt idx="33">
                  <c:v>6.2</c:v>
                </c:pt>
                <c:pt idx="34">
                  <c:v>5.9</c:v>
                </c:pt>
                <c:pt idx="35">
                  <c:v>5.8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Timing pengapian +2,5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square"/>
            <c:size val="4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  <c:pt idx="10">
                  <c:v>3750</c:v>
                </c:pt>
                <c:pt idx="11">
                  <c:v>4000</c:v>
                </c:pt>
                <c:pt idx="12">
                  <c:v>4250</c:v>
                </c:pt>
                <c:pt idx="13">
                  <c:v>4500</c:v>
                </c:pt>
                <c:pt idx="14">
                  <c:v>4750</c:v>
                </c:pt>
                <c:pt idx="15">
                  <c:v>5000</c:v>
                </c:pt>
                <c:pt idx="16">
                  <c:v>5250</c:v>
                </c:pt>
                <c:pt idx="17">
                  <c:v>5341</c:v>
                </c:pt>
                <c:pt idx="18">
                  <c:v>5500</c:v>
                </c:pt>
                <c:pt idx="19">
                  <c:v>5502</c:v>
                </c:pt>
                <c:pt idx="20">
                  <c:v>6000</c:v>
                </c:pt>
                <c:pt idx="21">
                  <c:v>6250</c:v>
                </c:pt>
                <c:pt idx="22">
                  <c:v>6335</c:v>
                </c:pt>
                <c:pt idx="23">
                  <c:v>6500</c:v>
                </c:pt>
                <c:pt idx="24">
                  <c:v>6742</c:v>
                </c:pt>
                <c:pt idx="25">
                  <c:v>6750</c:v>
                </c:pt>
                <c:pt idx="26">
                  <c:v>6914</c:v>
                </c:pt>
                <c:pt idx="27">
                  <c:v>7000</c:v>
                </c:pt>
                <c:pt idx="28">
                  <c:v>7250</c:v>
                </c:pt>
                <c:pt idx="29">
                  <c:v>7500</c:v>
                </c:pt>
                <c:pt idx="30">
                  <c:v>7750</c:v>
                </c:pt>
                <c:pt idx="31">
                  <c:v>8000</c:v>
                </c:pt>
                <c:pt idx="32">
                  <c:v>8250</c:v>
                </c:pt>
                <c:pt idx="33">
                  <c:v>8500</c:v>
                </c:pt>
                <c:pt idx="34">
                  <c:v>8750</c:v>
                </c:pt>
                <c:pt idx="35">
                  <c:v>9000</c:v>
                </c:pt>
                <c:pt idx="36">
                  <c:v>9250</c:v>
                </c:pt>
                <c:pt idx="37">
                  <c:v>9500</c:v>
                </c:pt>
                <c:pt idx="38">
                  <c:v>9750</c:v>
                </c:pt>
                <c:pt idx="39">
                  <c:v>10000</c:v>
                </c:pt>
                <c:pt idx="40">
                  <c:v>10250</c:v>
                </c:pt>
                <c:pt idx="41">
                  <c:v>10500</c:v>
                </c:pt>
              </c:numCache>
            </c:num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3.4</c:v>
                </c:pt>
                <c:pt idx="1">
                  <c:v>3.6</c:v>
                </c:pt>
                <c:pt idx="2">
                  <c:v>4.5</c:v>
                </c:pt>
                <c:pt idx="3">
                  <c:v>5.3</c:v>
                </c:pt>
                <c:pt idx="4">
                  <c:v>6</c:v>
                </c:pt>
                <c:pt idx="5">
                  <c:v>6.3</c:v>
                </c:pt>
                <c:pt idx="6">
                  <c:v>6.9</c:v>
                </c:pt>
                <c:pt idx="7">
                  <c:v>7</c:v>
                </c:pt>
                <c:pt idx="8">
                  <c:v>7</c:v>
                </c:pt>
                <c:pt idx="9">
                  <c:v>7.2</c:v>
                </c:pt>
                <c:pt idx="10">
                  <c:v>7.1</c:v>
                </c:pt>
                <c:pt idx="11">
                  <c:v>7</c:v>
                </c:pt>
                <c:pt idx="12">
                  <c:v>7.2</c:v>
                </c:pt>
                <c:pt idx="13">
                  <c:v>7.5</c:v>
                </c:pt>
                <c:pt idx="14">
                  <c:v>7.7</c:v>
                </c:pt>
                <c:pt idx="15">
                  <c:v>7.8</c:v>
                </c:pt>
                <c:pt idx="16">
                  <c:v>7.8</c:v>
                </c:pt>
                <c:pt idx="17">
                  <c:v>8.1</c:v>
                </c:pt>
                <c:pt idx="18">
                  <c:v>8.4</c:v>
                </c:pt>
                <c:pt idx="19">
                  <c:v>8.8000000000000007</c:v>
                </c:pt>
                <c:pt idx="20">
                  <c:v>8.5</c:v>
                </c:pt>
                <c:pt idx="21">
                  <c:v>8</c:v>
                </c:pt>
                <c:pt idx="22">
                  <c:v>7.4</c:v>
                </c:pt>
                <c:pt idx="23">
                  <c:v>7.3</c:v>
                </c:pt>
                <c:pt idx="24">
                  <c:v>7.3</c:v>
                </c:pt>
                <c:pt idx="25">
                  <c:v>7.4</c:v>
                </c:pt>
                <c:pt idx="26">
                  <c:v>7.4</c:v>
                </c:pt>
                <c:pt idx="27">
                  <c:v>7.3</c:v>
                </c:pt>
                <c:pt idx="28">
                  <c:v>7.3</c:v>
                </c:pt>
                <c:pt idx="29">
                  <c:v>7.2</c:v>
                </c:pt>
                <c:pt idx="30">
                  <c:v>7</c:v>
                </c:pt>
                <c:pt idx="31">
                  <c:v>6.6</c:v>
                </c:pt>
                <c:pt idx="32">
                  <c:v>6.4</c:v>
                </c:pt>
                <c:pt idx="33">
                  <c:v>6.2</c:v>
                </c:pt>
                <c:pt idx="34">
                  <c:v>6</c:v>
                </c:pt>
                <c:pt idx="35">
                  <c:v>5.8</c:v>
                </c:pt>
                <c:pt idx="36">
                  <c:v>5.2</c:v>
                </c:pt>
                <c:pt idx="37">
                  <c:v>4.5999999999999996</c:v>
                </c:pt>
                <c:pt idx="38">
                  <c:v>4.4000000000000004</c:v>
                </c:pt>
                <c:pt idx="39">
                  <c:v>3.5</c:v>
                </c:pt>
                <c:pt idx="40">
                  <c:v>2.8</c:v>
                </c:pt>
                <c:pt idx="41">
                  <c:v>2.1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Timming pengapian + 5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  <c:pt idx="10">
                  <c:v>3750</c:v>
                </c:pt>
                <c:pt idx="11">
                  <c:v>4000</c:v>
                </c:pt>
                <c:pt idx="12">
                  <c:v>4250</c:v>
                </c:pt>
                <c:pt idx="13">
                  <c:v>4500</c:v>
                </c:pt>
                <c:pt idx="14">
                  <c:v>4750</c:v>
                </c:pt>
                <c:pt idx="15">
                  <c:v>5000</c:v>
                </c:pt>
                <c:pt idx="16">
                  <c:v>5250</c:v>
                </c:pt>
                <c:pt idx="17">
                  <c:v>5341</c:v>
                </c:pt>
                <c:pt idx="18">
                  <c:v>5500</c:v>
                </c:pt>
                <c:pt idx="19">
                  <c:v>5502</c:v>
                </c:pt>
                <c:pt idx="20">
                  <c:v>6000</c:v>
                </c:pt>
                <c:pt idx="21">
                  <c:v>6250</c:v>
                </c:pt>
                <c:pt idx="22">
                  <c:v>6335</c:v>
                </c:pt>
                <c:pt idx="23">
                  <c:v>6500</c:v>
                </c:pt>
                <c:pt idx="24">
                  <c:v>6742</c:v>
                </c:pt>
                <c:pt idx="25">
                  <c:v>6750</c:v>
                </c:pt>
                <c:pt idx="26">
                  <c:v>6914</c:v>
                </c:pt>
                <c:pt idx="27">
                  <c:v>7000</c:v>
                </c:pt>
                <c:pt idx="28">
                  <c:v>7250</c:v>
                </c:pt>
                <c:pt idx="29">
                  <c:v>7500</c:v>
                </c:pt>
                <c:pt idx="30">
                  <c:v>7750</c:v>
                </c:pt>
                <c:pt idx="31">
                  <c:v>8000</c:v>
                </c:pt>
                <c:pt idx="32">
                  <c:v>8250</c:v>
                </c:pt>
                <c:pt idx="33">
                  <c:v>8500</c:v>
                </c:pt>
                <c:pt idx="34">
                  <c:v>8750</c:v>
                </c:pt>
                <c:pt idx="35">
                  <c:v>9000</c:v>
                </c:pt>
                <c:pt idx="36">
                  <c:v>9250</c:v>
                </c:pt>
                <c:pt idx="37">
                  <c:v>9500</c:v>
                </c:pt>
                <c:pt idx="38">
                  <c:v>9750</c:v>
                </c:pt>
                <c:pt idx="39">
                  <c:v>10000</c:v>
                </c:pt>
                <c:pt idx="40">
                  <c:v>10250</c:v>
                </c:pt>
                <c:pt idx="41">
                  <c:v>10500</c:v>
                </c:pt>
              </c:numCache>
            </c:num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3.1</c:v>
                </c:pt>
                <c:pt idx="1">
                  <c:v>3.2</c:v>
                </c:pt>
                <c:pt idx="2">
                  <c:v>4.2</c:v>
                </c:pt>
                <c:pt idx="3">
                  <c:v>5.5</c:v>
                </c:pt>
                <c:pt idx="4">
                  <c:v>6.2</c:v>
                </c:pt>
                <c:pt idx="5">
                  <c:v>6.3</c:v>
                </c:pt>
                <c:pt idx="6">
                  <c:v>6.8</c:v>
                </c:pt>
                <c:pt idx="7">
                  <c:v>7</c:v>
                </c:pt>
                <c:pt idx="8">
                  <c:v>7.2</c:v>
                </c:pt>
                <c:pt idx="9">
                  <c:v>7</c:v>
                </c:pt>
                <c:pt idx="10">
                  <c:v>7.2</c:v>
                </c:pt>
                <c:pt idx="11">
                  <c:v>7.1</c:v>
                </c:pt>
                <c:pt idx="12">
                  <c:v>7.6</c:v>
                </c:pt>
                <c:pt idx="13">
                  <c:v>7.6</c:v>
                </c:pt>
                <c:pt idx="14">
                  <c:v>7.5</c:v>
                </c:pt>
                <c:pt idx="15">
                  <c:v>7.9</c:v>
                </c:pt>
                <c:pt idx="16">
                  <c:v>8</c:v>
                </c:pt>
                <c:pt idx="17">
                  <c:v>8</c:v>
                </c:pt>
                <c:pt idx="18">
                  <c:v>7.9</c:v>
                </c:pt>
                <c:pt idx="19">
                  <c:v>7.8</c:v>
                </c:pt>
                <c:pt idx="20">
                  <c:v>7.8</c:v>
                </c:pt>
                <c:pt idx="21">
                  <c:v>7.8</c:v>
                </c:pt>
                <c:pt idx="22">
                  <c:v>7.9</c:v>
                </c:pt>
                <c:pt idx="23">
                  <c:v>8.1999999999999993</c:v>
                </c:pt>
                <c:pt idx="24">
                  <c:v>8.4</c:v>
                </c:pt>
                <c:pt idx="25">
                  <c:v>8.1</c:v>
                </c:pt>
                <c:pt idx="26">
                  <c:v>7.8</c:v>
                </c:pt>
                <c:pt idx="27">
                  <c:v>7.4</c:v>
                </c:pt>
                <c:pt idx="28">
                  <c:v>7.4</c:v>
                </c:pt>
                <c:pt idx="29">
                  <c:v>7.2</c:v>
                </c:pt>
                <c:pt idx="30">
                  <c:v>7.1</c:v>
                </c:pt>
                <c:pt idx="31">
                  <c:v>6.9</c:v>
                </c:pt>
                <c:pt idx="32">
                  <c:v>6.9</c:v>
                </c:pt>
                <c:pt idx="33">
                  <c:v>6.5</c:v>
                </c:pt>
                <c:pt idx="34">
                  <c:v>6.2</c:v>
                </c:pt>
                <c:pt idx="35">
                  <c:v>5.9</c:v>
                </c:pt>
                <c:pt idx="36">
                  <c:v>5.4</c:v>
                </c:pt>
                <c:pt idx="37">
                  <c:v>4.5999999999999996</c:v>
                </c:pt>
                <c:pt idx="38">
                  <c:v>4.2</c:v>
                </c:pt>
                <c:pt idx="39">
                  <c:v>4</c:v>
                </c:pt>
                <c:pt idx="40">
                  <c:v>3.2</c:v>
                </c:pt>
                <c:pt idx="41">
                  <c:v>2.2999999999999998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Timming pengapian + 7,5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circle"/>
            <c:size val="4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  <c:pt idx="10">
                  <c:v>3750</c:v>
                </c:pt>
                <c:pt idx="11">
                  <c:v>4000</c:v>
                </c:pt>
                <c:pt idx="12">
                  <c:v>4250</c:v>
                </c:pt>
                <c:pt idx="13">
                  <c:v>4500</c:v>
                </c:pt>
                <c:pt idx="14">
                  <c:v>4750</c:v>
                </c:pt>
                <c:pt idx="15">
                  <c:v>5000</c:v>
                </c:pt>
                <c:pt idx="16">
                  <c:v>5250</c:v>
                </c:pt>
                <c:pt idx="17">
                  <c:v>5341</c:v>
                </c:pt>
                <c:pt idx="18">
                  <c:v>5500</c:v>
                </c:pt>
                <c:pt idx="19">
                  <c:v>5502</c:v>
                </c:pt>
                <c:pt idx="20">
                  <c:v>6000</c:v>
                </c:pt>
                <c:pt idx="21">
                  <c:v>6250</c:v>
                </c:pt>
                <c:pt idx="22">
                  <c:v>6335</c:v>
                </c:pt>
                <c:pt idx="23">
                  <c:v>6500</c:v>
                </c:pt>
                <c:pt idx="24">
                  <c:v>6742</c:v>
                </c:pt>
                <c:pt idx="25">
                  <c:v>6750</c:v>
                </c:pt>
                <c:pt idx="26">
                  <c:v>6914</c:v>
                </c:pt>
                <c:pt idx="27">
                  <c:v>7000</c:v>
                </c:pt>
                <c:pt idx="28">
                  <c:v>7250</c:v>
                </c:pt>
                <c:pt idx="29">
                  <c:v>7500</c:v>
                </c:pt>
                <c:pt idx="30">
                  <c:v>7750</c:v>
                </c:pt>
                <c:pt idx="31">
                  <c:v>8000</c:v>
                </c:pt>
                <c:pt idx="32">
                  <c:v>8250</c:v>
                </c:pt>
                <c:pt idx="33">
                  <c:v>8500</c:v>
                </c:pt>
                <c:pt idx="34">
                  <c:v>8750</c:v>
                </c:pt>
                <c:pt idx="35">
                  <c:v>9000</c:v>
                </c:pt>
                <c:pt idx="36">
                  <c:v>9250</c:v>
                </c:pt>
                <c:pt idx="37">
                  <c:v>9500</c:v>
                </c:pt>
                <c:pt idx="38">
                  <c:v>9750</c:v>
                </c:pt>
                <c:pt idx="39">
                  <c:v>10000</c:v>
                </c:pt>
                <c:pt idx="40">
                  <c:v>10250</c:v>
                </c:pt>
                <c:pt idx="41">
                  <c:v>10500</c:v>
                </c:pt>
              </c:numCache>
            </c:numRef>
          </c:cat>
          <c:val>
            <c:numRef>
              <c:f>Sheet1!$E$2:$E$43</c:f>
              <c:numCache>
                <c:formatCode>General</c:formatCode>
                <c:ptCount val="42"/>
                <c:pt idx="0">
                  <c:v>3.3</c:v>
                </c:pt>
                <c:pt idx="1">
                  <c:v>3.4</c:v>
                </c:pt>
                <c:pt idx="2">
                  <c:v>4.3</c:v>
                </c:pt>
                <c:pt idx="3">
                  <c:v>5.4</c:v>
                </c:pt>
                <c:pt idx="4">
                  <c:v>5.7</c:v>
                </c:pt>
                <c:pt idx="5">
                  <c:v>6.2</c:v>
                </c:pt>
                <c:pt idx="6">
                  <c:v>6.5</c:v>
                </c:pt>
                <c:pt idx="7">
                  <c:v>6.8</c:v>
                </c:pt>
                <c:pt idx="8">
                  <c:v>7</c:v>
                </c:pt>
                <c:pt idx="9">
                  <c:v>6.9</c:v>
                </c:pt>
                <c:pt idx="10">
                  <c:v>7</c:v>
                </c:pt>
                <c:pt idx="11">
                  <c:v>7.2</c:v>
                </c:pt>
                <c:pt idx="12">
                  <c:v>7.3</c:v>
                </c:pt>
                <c:pt idx="13">
                  <c:v>7.3</c:v>
                </c:pt>
                <c:pt idx="14">
                  <c:v>7.5</c:v>
                </c:pt>
                <c:pt idx="15">
                  <c:v>7.7</c:v>
                </c:pt>
                <c:pt idx="16">
                  <c:v>7.6</c:v>
                </c:pt>
                <c:pt idx="17">
                  <c:v>7.6</c:v>
                </c:pt>
                <c:pt idx="18">
                  <c:v>7.6</c:v>
                </c:pt>
                <c:pt idx="19">
                  <c:v>7.7</c:v>
                </c:pt>
                <c:pt idx="20">
                  <c:v>7.6</c:v>
                </c:pt>
                <c:pt idx="21">
                  <c:v>7.6</c:v>
                </c:pt>
                <c:pt idx="22">
                  <c:v>7.7</c:v>
                </c:pt>
                <c:pt idx="23">
                  <c:v>7.6</c:v>
                </c:pt>
                <c:pt idx="24">
                  <c:v>7.7</c:v>
                </c:pt>
                <c:pt idx="25">
                  <c:v>7.6</c:v>
                </c:pt>
                <c:pt idx="26">
                  <c:v>7.7</c:v>
                </c:pt>
                <c:pt idx="27">
                  <c:v>7.9</c:v>
                </c:pt>
                <c:pt idx="28">
                  <c:v>8</c:v>
                </c:pt>
                <c:pt idx="29">
                  <c:v>7.7</c:v>
                </c:pt>
                <c:pt idx="30">
                  <c:v>7</c:v>
                </c:pt>
                <c:pt idx="31">
                  <c:v>6.8</c:v>
                </c:pt>
                <c:pt idx="32">
                  <c:v>6.6</c:v>
                </c:pt>
                <c:pt idx="33">
                  <c:v>6.6</c:v>
                </c:pt>
                <c:pt idx="34">
                  <c:v>6.4</c:v>
                </c:pt>
                <c:pt idx="35">
                  <c:v>5.7</c:v>
                </c:pt>
                <c:pt idx="36">
                  <c:v>5.4</c:v>
                </c:pt>
                <c:pt idx="37">
                  <c:v>4.5999999999999996</c:v>
                </c:pt>
                <c:pt idx="38">
                  <c:v>4.2</c:v>
                </c:pt>
                <c:pt idx="39">
                  <c:v>3.7</c:v>
                </c:pt>
                <c:pt idx="40">
                  <c:v>2.7</c:v>
                </c:pt>
                <c:pt idx="41">
                  <c:v>2.2999999999999998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Timming pengapian + 10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star"/>
            <c:size val="7"/>
            <c:spPr>
              <a:ln>
                <a:solidFill>
                  <a:srgbClr val="00B050"/>
                </a:solidFill>
              </a:ln>
            </c:spPr>
          </c:marker>
          <c:cat>
            <c:numRef>
              <c:f>Sheet1!$A$2:$A$43</c:f>
              <c:numCache>
                <c:formatCode>General</c:formatCode>
                <c:ptCount val="42"/>
                <c:pt idx="0">
                  <c:v>1250</c:v>
                </c:pt>
                <c:pt idx="1">
                  <c:v>1500</c:v>
                </c:pt>
                <c:pt idx="2">
                  <c:v>1750</c:v>
                </c:pt>
                <c:pt idx="3">
                  <c:v>2000</c:v>
                </c:pt>
                <c:pt idx="4">
                  <c:v>2250</c:v>
                </c:pt>
                <c:pt idx="5">
                  <c:v>2500</c:v>
                </c:pt>
                <c:pt idx="6">
                  <c:v>2750</c:v>
                </c:pt>
                <c:pt idx="7">
                  <c:v>3000</c:v>
                </c:pt>
                <c:pt idx="8">
                  <c:v>3250</c:v>
                </c:pt>
                <c:pt idx="9">
                  <c:v>3500</c:v>
                </c:pt>
                <c:pt idx="10">
                  <c:v>3750</c:v>
                </c:pt>
                <c:pt idx="11">
                  <c:v>4000</c:v>
                </c:pt>
                <c:pt idx="12">
                  <c:v>4250</c:v>
                </c:pt>
                <c:pt idx="13">
                  <c:v>4500</c:v>
                </c:pt>
                <c:pt idx="14">
                  <c:v>4750</c:v>
                </c:pt>
                <c:pt idx="15">
                  <c:v>5000</c:v>
                </c:pt>
                <c:pt idx="16">
                  <c:v>5250</c:v>
                </c:pt>
                <c:pt idx="17">
                  <c:v>5341</c:v>
                </c:pt>
                <c:pt idx="18">
                  <c:v>5500</c:v>
                </c:pt>
                <c:pt idx="19">
                  <c:v>5502</c:v>
                </c:pt>
                <c:pt idx="20">
                  <c:v>6000</c:v>
                </c:pt>
                <c:pt idx="21">
                  <c:v>6250</c:v>
                </c:pt>
                <c:pt idx="22">
                  <c:v>6335</c:v>
                </c:pt>
                <c:pt idx="23">
                  <c:v>6500</c:v>
                </c:pt>
                <c:pt idx="24">
                  <c:v>6742</c:v>
                </c:pt>
                <c:pt idx="25">
                  <c:v>6750</c:v>
                </c:pt>
                <c:pt idx="26">
                  <c:v>6914</c:v>
                </c:pt>
                <c:pt idx="27">
                  <c:v>7000</c:v>
                </c:pt>
                <c:pt idx="28">
                  <c:v>7250</c:v>
                </c:pt>
                <c:pt idx="29">
                  <c:v>7500</c:v>
                </c:pt>
                <c:pt idx="30">
                  <c:v>7750</c:v>
                </c:pt>
                <c:pt idx="31">
                  <c:v>8000</c:v>
                </c:pt>
                <c:pt idx="32">
                  <c:v>8250</c:v>
                </c:pt>
                <c:pt idx="33">
                  <c:v>8500</c:v>
                </c:pt>
                <c:pt idx="34">
                  <c:v>8750</c:v>
                </c:pt>
                <c:pt idx="35">
                  <c:v>9000</c:v>
                </c:pt>
                <c:pt idx="36">
                  <c:v>9250</c:v>
                </c:pt>
                <c:pt idx="37">
                  <c:v>9500</c:v>
                </c:pt>
                <c:pt idx="38">
                  <c:v>9750</c:v>
                </c:pt>
                <c:pt idx="39">
                  <c:v>10000</c:v>
                </c:pt>
                <c:pt idx="40">
                  <c:v>10250</c:v>
                </c:pt>
                <c:pt idx="41">
                  <c:v>10500</c:v>
                </c:pt>
              </c:numCache>
            </c:numRef>
          </c:cat>
          <c:val>
            <c:numRef>
              <c:f>Sheet1!$F$2:$F$43</c:f>
              <c:numCache>
                <c:formatCode>General</c:formatCode>
                <c:ptCount val="42"/>
                <c:pt idx="0">
                  <c:v>3.1</c:v>
                </c:pt>
                <c:pt idx="1">
                  <c:v>3.2</c:v>
                </c:pt>
                <c:pt idx="2">
                  <c:v>4.2</c:v>
                </c:pt>
                <c:pt idx="3">
                  <c:v>5.5</c:v>
                </c:pt>
                <c:pt idx="4">
                  <c:v>6</c:v>
                </c:pt>
                <c:pt idx="5">
                  <c:v>6.5</c:v>
                </c:pt>
                <c:pt idx="6">
                  <c:v>6.8</c:v>
                </c:pt>
                <c:pt idx="7">
                  <c:v>6.9</c:v>
                </c:pt>
                <c:pt idx="8">
                  <c:v>6.9</c:v>
                </c:pt>
                <c:pt idx="9">
                  <c:v>6.9</c:v>
                </c:pt>
                <c:pt idx="10">
                  <c:v>7</c:v>
                </c:pt>
                <c:pt idx="11">
                  <c:v>7.8</c:v>
                </c:pt>
                <c:pt idx="12">
                  <c:v>7.9</c:v>
                </c:pt>
                <c:pt idx="13">
                  <c:v>7.6</c:v>
                </c:pt>
                <c:pt idx="14">
                  <c:v>7.7</c:v>
                </c:pt>
                <c:pt idx="15">
                  <c:v>8</c:v>
                </c:pt>
                <c:pt idx="16">
                  <c:v>7.8</c:v>
                </c:pt>
                <c:pt idx="17">
                  <c:v>7.9</c:v>
                </c:pt>
                <c:pt idx="18">
                  <c:v>8</c:v>
                </c:pt>
                <c:pt idx="19">
                  <c:v>8</c:v>
                </c:pt>
                <c:pt idx="20">
                  <c:v>8</c:v>
                </c:pt>
                <c:pt idx="21">
                  <c:v>8.1999999999999993</c:v>
                </c:pt>
                <c:pt idx="22">
                  <c:v>8.6999999999999993</c:v>
                </c:pt>
                <c:pt idx="23">
                  <c:v>8.1</c:v>
                </c:pt>
                <c:pt idx="24">
                  <c:v>8</c:v>
                </c:pt>
                <c:pt idx="25">
                  <c:v>7.6</c:v>
                </c:pt>
                <c:pt idx="26">
                  <c:v>7.4</c:v>
                </c:pt>
                <c:pt idx="27">
                  <c:v>7.3</c:v>
                </c:pt>
                <c:pt idx="28">
                  <c:v>7.2</c:v>
                </c:pt>
                <c:pt idx="29">
                  <c:v>7.3</c:v>
                </c:pt>
                <c:pt idx="30">
                  <c:v>6.9</c:v>
                </c:pt>
                <c:pt idx="31">
                  <c:v>6.9</c:v>
                </c:pt>
                <c:pt idx="32">
                  <c:v>6.9</c:v>
                </c:pt>
                <c:pt idx="33">
                  <c:v>6.7</c:v>
                </c:pt>
                <c:pt idx="34">
                  <c:v>6.3</c:v>
                </c:pt>
                <c:pt idx="35">
                  <c:v>5.5</c:v>
                </c:pt>
                <c:pt idx="36">
                  <c:v>5.3</c:v>
                </c:pt>
                <c:pt idx="37">
                  <c:v>5.2</c:v>
                </c:pt>
                <c:pt idx="38">
                  <c:v>4.0999999999999996</c:v>
                </c:pt>
                <c:pt idx="39">
                  <c:v>3</c:v>
                </c:pt>
                <c:pt idx="40">
                  <c:v>2.4</c:v>
                </c:pt>
                <c:pt idx="41">
                  <c:v>2.4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784704"/>
        <c:axId val="131787776"/>
      </c:lineChart>
      <c:catAx>
        <c:axId val="13178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id-ID" b="0"/>
                  <a:t>RPM mesin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31787776"/>
        <c:crosses val="autoZero"/>
        <c:auto val="1"/>
        <c:lblAlgn val="ctr"/>
        <c:lblOffset val="100"/>
        <c:noMultiLvlLbl val="0"/>
      </c:catAx>
      <c:valAx>
        <c:axId val="1317877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id-ID" b="0"/>
                  <a:t>Daya mesin</a:t>
                </a:r>
                <a:r>
                  <a:rPr lang="id-ID" b="0" baseline="0"/>
                  <a:t> (HP)</a:t>
                </a:r>
                <a:endParaRPr lang="id-ID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7847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id-ID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Oktan 92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Timing standart</c:v>
                </c:pt>
                <c:pt idx="1">
                  <c:v>Timing +2,5</c:v>
                </c:pt>
                <c:pt idx="2">
                  <c:v>Timing +5</c:v>
                </c:pt>
                <c:pt idx="3">
                  <c:v>Timing +7,5</c:v>
                </c:pt>
                <c:pt idx="4">
                  <c:v>Timing +10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0.20830000000000001</c:v>
                </c:pt>
                <c:pt idx="1">
                  <c:v>0.14799999999999999</c:v>
                </c:pt>
                <c:pt idx="2">
                  <c:v>0.1981</c:v>
                </c:pt>
                <c:pt idx="3">
                  <c:v>0.2006</c:v>
                </c:pt>
                <c:pt idx="4">
                  <c:v>0.25390000000000001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Oktan 95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Timing standart</c:v>
                </c:pt>
                <c:pt idx="1">
                  <c:v>Timing +2,5</c:v>
                </c:pt>
                <c:pt idx="2">
                  <c:v>Timing +5</c:v>
                </c:pt>
                <c:pt idx="3">
                  <c:v>Timing +7,5</c:v>
                </c:pt>
                <c:pt idx="4">
                  <c:v>Timing +10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0.1857</c:v>
                </c:pt>
                <c:pt idx="1">
                  <c:v>0.13400000000000001</c:v>
                </c:pt>
                <c:pt idx="2">
                  <c:v>0.19170000000000001</c:v>
                </c:pt>
                <c:pt idx="3">
                  <c:v>0.16789999999999999</c:v>
                </c:pt>
                <c:pt idx="4">
                  <c:v>0.16919999999999999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30978176"/>
        <c:axId val="130979712"/>
      </c:barChart>
      <c:catAx>
        <c:axId val="130978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130979712"/>
        <c:crosses val="autoZero"/>
        <c:auto val="1"/>
        <c:lblAlgn val="ctr"/>
        <c:lblOffset val="100"/>
        <c:noMultiLvlLbl val="0"/>
      </c:catAx>
      <c:valAx>
        <c:axId val="130979712"/>
        <c:scaling>
          <c:orientation val="minMax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id-ID" b="0"/>
                  <a:t>Jumlah</a:t>
                </a:r>
                <a:r>
                  <a:rPr lang="id-ID" b="0" baseline="0"/>
                  <a:t> BBM/detik (</a:t>
                </a:r>
                <a:r>
                  <a:rPr lang="id-ID" b="0"/>
                  <a:t>ml/s)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0978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0EBE-0CD8-4B3D-89E4-F070942E7A54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3A13E-5C76-4B4F-BBC8-D134CD7F2F7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292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3A13E-5C76-4B4F-BBC8-D134CD7F2F74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624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3A13E-5C76-4B4F-BBC8-D134CD7F2F74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3278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3A13E-5C76-4B4F-BBC8-D134CD7F2F74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936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2C29A04-76E0-448D-B96F-7FE19A76502F}" type="datetimeFigureOut">
              <a:rPr lang="id-ID" smtClean="0"/>
              <a:t>22/11/2016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A95E73E-DAC1-41D4-8D25-3EAC94373758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x-none" sz="2800" b="1"/>
              <a:t>PENGARUH VARIASI WAKTU PENGAPIAN (</a:t>
            </a:r>
            <a:r>
              <a:rPr lang="x-none" sz="2800" b="1" i="1"/>
              <a:t>IGNITION TIMING</a:t>
            </a:r>
            <a:r>
              <a:rPr lang="x-none" sz="2800" b="1"/>
              <a:t>) DAN VARIASI JENIS BAHAN BAKAR TERHADAP PERFORMA MESIN DAN </a:t>
            </a:r>
            <a:r>
              <a:rPr lang="id-ID" sz="2800" b="1" dirty="0"/>
              <a:t>KONSUMSI </a:t>
            </a:r>
            <a:r>
              <a:rPr lang="x-none" sz="2800" b="1"/>
              <a:t>BAHAN BAKAR SEPEDA MOTOR </a:t>
            </a:r>
            <a:r>
              <a:rPr lang="id-ID" sz="2800" b="1" i="1" dirty="0"/>
              <a:t>AUTOMATIC </a:t>
            </a:r>
            <a:r>
              <a:rPr lang="x-none" sz="2800" b="1"/>
              <a:t>115CC</a:t>
            </a:r>
            <a:r>
              <a:rPr lang="id-ID" sz="2800" dirty="0"/>
              <a:t/>
            </a:r>
            <a:br>
              <a:rPr lang="id-ID" sz="2800" dirty="0"/>
            </a:br>
            <a:endParaRPr lang="id-ID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4653136"/>
            <a:ext cx="4953000" cy="1752600"/>
          </a:xfrm>
        </p:spPr>
        <p:txBody>
          <a:bodyPr/>
          <a:lstStyle/>
          <a:p>
            <a:r>
              <a:rPr lang="id-ID" dirty="0" smtClean="0"/>
              <a:t>ADHITYA RANDA </a:t>
            </a:r>
          </a:p>
          <a:p>
            <a:r>
              <a:rPr lang="id-ID" dirty="0" smtClean="0"/>
              <a:t>5315107451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601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id-ID" dirty="0" smtClean="0"/>
              <a:t>	</a:t>
            </a:r>
            <a:r>
              <a:rPr lang="id-ID" sz="2600" dirty="0" smtClean="0"/>
              <a:t>Berdasarkan </a:t>
            </a:r>
            <a:r>
              <a:rPr lang="id-ID" sz="2600" dirty="0"/>
              <a:t>hasil pengujian, </a:t>
            </a:r>
            <a:r>
              <a:rPr lang="id-ID" sz="2600" i="1" dirty="0"/>
              <a:t>timing </a:t>
            </a:r>
            <a:r>
              <a:rPr lang="id-ID" sz="2600" dirty="0"/>
              <a:t>pengapian </a:t>
            </a:r>
            <a:r>
              <a:rPr lang="id-ID" sz="2600" dirty="0" smtClean="0"/>
              <a:t>yang menghasilkan </a:t>
            </a:r>
            <a:r>
              <a:rPr lang="id-ID" sz="2600" dirty="0"/>
              <a:t>torsi terbaik dengan menggunakan bahan bakar oktan 92 ialah </a:t>
            </a:r>
            <a:r>
              <a:rPr lang="id-ID" sz="2600" i="1" dirty="0"/>
              <a:t>timing </a:t>
            </a:r>
            <a:r>
              <a:rPr lang="id-ID" sz="2600" dirty="0"/>
              <a:t>pengapian 17,5º sebelum TMA ( + 2,5º sebelum TMA dari pengapian </a:t>
            </a:r>
            <a:r>
              <a:rPr lang="id-ID" sz="2600" i="1" dirty="0"/>
              <a:t>standard </a:t>
            </a:r>
            <a:r>
              <a:rPr lang="id-ID" sz="2600" dirty="0"/>
              <a:t>) dengan torsi sebesar 14,36 N.m</a:t>
            </a:r>
            <a:r>
              <a:rPr lang="id-ID" sz="2600" i="1" dirty="0"/>
              <a:t>.</a:t>
            </a:r>
            <a:endParaRPr lang="id-ID" sz="26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367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>
                <a:solidFill>
                  <a:srgbClr val="FF0000"/>
                </a:solidFill>
              </a:rPr>
              <a:t>Torsi Mesin Sepeda Motor Automatic oktan 95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62500" lnSpcReduction="20000"/>
          </a:bodyPr>
          <a:lstStyle/>
          <a:p>
            <a:pPr marL="0" algn="just">
              <a:lnSpc>
                <a:spcPct val="150000"/>
              </a:lnSpc>
            </a:pPr>
            <a:r>
              <a:rPr lang="id-ID" sz="1700" dirty="0" smtClean="0">
                <a:latin typeface="Times New Roman"/>
                <a:ea typeface="Calibri"/>
                <a:cs typeface="Arial"/>
              </a:rPr>
              <a:t>Dari </a:t>
            </a:r>
            <a:r>
              <a:rPr lang="id-ID" sz="1700" dirty="0">
                <a:latin typeface="Times New Roman"/>
                <a:ea typeface="Calibri"/>
                <a:cs typeface="Arial"/>
              </a:rPr>
              <a:t>grafik torsi mesin menunjukan bahwa pengujian dari kelima variasi timing pengapian dengan model bensi oktan 92 maka diuraikan sebagai berikut:</a:t>
            </a:r>
            <a:endParaRPr lang="id-ID" sz="17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1700" dirty="0" smtClean="0">
                <a:latin typeface="Times New Roman"/>
                <a:ea typeface="Calibri"/>
                <a:cs typeface="Arial"/>
              </a:rPr>
              <a:t>Timing </a:t>
            </a:r>
            <a:r>
              <a:rPr lang="id-ID" sz="1700" dirty="0">
                <a:latin typeface="Times New Roman"/>
                <a:ea typeface="Calibri"/>
                <a:cs typeface="Arial"/>
              </a:rPr>
              <a:t>pengapian </a:t>
            </a:r>
            <a:r>
              <a:rPr lang="id-ID" sz="1700" i="1" dirty="0">
                <a:latin typeface="Times New Roman"/>
                <a:ea typeface="Calibri"/>
                <a:cs typeface="Arial"/>
              </a:rPr>
              <a:t>standard</a:t>
            </a:r>
            <a:r>
              <a:rPr lang="id-ID" sz="1700" dirty="0">
                <a:latin typeface="Times New Roman"/>
                <a:ea typeface="Calibri"/>
                <a:cs typeface="Arial"/>
              </a:rPr>
              <a:t> ( 15º sebelum TMA ) menghasilkan torsi tertinggi sebesar 13.47 N.m pada RPM </a:t>
            </a:r>
            <a:r>
              <a:rPr lang="id-ID" sz="1700" dirty="0" smtClean="0">
                <a:latin typeface="Times New Roman"/>
                <a:ea typeface="Calibri"/>
                <a:cs typeface="Arial"/>
              </a:rPr>
              <a:t>3746.</a:t>
            </a:r>
            <a:endParaRPr lang="id-ID" sz="17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1700" dirty="0">
                <a:latin typeface="Times New Roman"/>
                <a:ea typeface="Calibri"/>
                <a:cs typeface="Arial"/>
              </a:rPr>
              <a:t>Timing pengapian +2,5º ( 17,5º sebelum TMA ) menghasilkan torsi tertinggi sebesar 15.30 N.m pada RPM </a:t>
            </a:r>
            <a:r>
              <a:rPr lang="id-ID" sz="1700" dirty="0" smtClean="0">
                <a:latin typeface="Times New Roman"/>
                <a:ea typeface="Calibri"/>
                <a:cs typeface="Arial"/>
              </a:rPr>
              <a:t>3267.</a:t>
            </a:r>
            <a:endParaRPr lang="id-ID" sz="17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1700" dirty="0">
                <a:latin typeface="Times New Roman"/>
                <a:ea typeface="Calibri"/>
                <a:cs typeface="Arial"/>
              </a:rPr>
              <a:t>Timing pengapian + 5º ( 20º sebelum TMA ) menghasilkan torsi tertinggi sebesar 14.20 N.m pada RPM </a:t>
            </a:r>
            <a:r>
              <a:rPr lang="id-ID" sz="1700" dirty="0" smtClean="0">
                <a:latin typeface="Times New Roman"/>
                <a:ea typeface="Calibri"/>
                <a:cs typeface="Arial"/>
              </a:rPr>
              <a:t>3584.</a:t>
            </a:r>
            <a:endParaRPr lang="id-ID" sz="17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1700" dirty="0">
                <a:latin typeface="Times New Roman"/>
                <a:ea typeface="Calibri"/>
                <a:cs typeface="Arial"/>
              </a:rPr>
              <a:t>Timing pengapian + 7,5º ( 22,5º sebelum TMA ) menghasilkan torsi tertinggi sebesar 14.54 N.m pada RPM </a:t>
            </a:r>
            <a:r>
              <a:rPr lang="id-ID" sz="1700" dirty="0" smtClean="0">
                <a:latin typeface="Times New Roman"/>
                <a:ea typeface="Calibri"/>
                <a:cs typeface="Arial"/>
              </a:rPr>
              <a:t>3531.</a:t>
            </a:r>
            <a:endParaRPr lang="id-ID" sz="1700" dirty="0">
              <a:latin typeface="Calibri"/>
              <a:ea typeface="Calibri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id-ID" sz="1700" dirty="0">
                <a:latin typeface="Times New Roman"/>
                <a:ea typeface="Calibri"/>
                <a:cs typeface="Arial"/>
              </a:rPr>
              <a:t>Timing pengapian +10º (25º sebelum TMA ) menghasilkan torsi tertinggi sebesar 15.20 N.m pada RPM </a:t>
            </a:r>
            <a:r>
              <a:rPr lang="id-ID" sz="1700" dirty="0" smtClean="0">
                <a:latin typeface="Times New Roman"/>
                <a:ea typeface="Calibri"/>
                <a:cs typeface="Arial"/>
              </a:rPr>
              <a:t>3254.</a:t>
            </a:r>
            <a:endParaRPr lang="id-ID" sz="1700" dirty="0">
              <a:latin typeface="Calibri"/>
              <a:ea typeface="Calibri"/>
              <a:cs typeface="Arial"/>
            </a:endParaRPr>
          </a:p>
          <a:p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3799553"/>
              </p:ext>
            </p:extLst>
          </p:nvPr>
        </p:nvGraphicFramePr>
        <p:xfrm>
          <a:off x="152400" y="776288"/>
          <a:ext cx="5102225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70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0" algn="just">
              <a:buNone/>
            </a:pPr>
            <a:r>
              <a:rPr lang="id-ID" dirty="0" smtClean="0">
                <a:solidFill>
                  <a:schemeClr val="tx1"/>
                </a:solidFill>
              </a:rPr>
              <a:t>	Berdasarkan </a:t>
            </a:r>
            <a:r>
              <a:rPr lang="id-ID" dirty="0">
                <a:solidFill>
                  <a:schemeClr val="tx1"/>
                </a:solidFill>
              </a:rPr>
              <a:t>hasil pengujian, pengapian yang menghasilkan torsi terbaik dengan menggunakan bahan bakar oktan 95 ialah </a:t>
            </a:r>
            <a:r>
              <a:rPr lang="id-ID" i="1" dirty="0">
                <a:solidFill>
                  <a:schemeClr val="tx1"/>
                </a:solidFill>
              </a:rPr>
              <a:t>timing </a:t>
            </a:r>
            <a:r>
              <a:rPr lang="id-ID" dirty="0">
                <a:solidFill>
                  <a:schemeClr val="tx1"/>
                </a:solidFill>
              </a:rPr>
              <a:t>pengapian 17,5º sebelum TMA ( +2,5º sebelum TMA dari waktu </a:t>
            </a:r>
            <a:r>
              <a:rPr lang="id-ID" i="1" dirty="0">
                <a:solidFill>
                  <a:schemeClr val="tx1"/>
                </a:solidFill>
              </a:rPr>
              <a:t>standard </a:t>
            </a:r>
            <a:r>
              <a:rPr lang="id-ID" dirty="0">
                <a:solidFill>
                  <a:schemeClr val="tx1"/>
                </a:solidFill>
              </a:rPr>
              <a:t>) dengan torsi sebesar 15,30 N.m.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663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>
                <a:solidFill>
                  <a:srgbClr val="0070C0"/>
                </a:solidFill>
              </a:rPr>
              <a:t>Daya Mesin Sepeda Motor Automatic oktan 92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67665"/>
              </p:ext>
            </p:extLst>
          </p:nvPr>
        </p:nvGraphicFramePr>
        <p:xfrm>
          <a:off x="107504" y="2276872"/>
          <a:ext cx="86868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6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Dari grafik daya mesin menunjukan bahwa pengujian dari kelima variasi timing pengapian dengan model bensin oktan 92 maka diuraikan sebagai berikut: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pengapian </a:t>
            </a:r>
            <a:r>
              <a:rPr lang="id-ID" sz="1400" i="1" dirty="0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 ( 15º sebelum TMA ) menghasilkan daya tertinggi sebesar 7.9 HP pada RPM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5341.</a:t>
            </a:r>
            <a:endParaRPr lang="id-ID" sz="1400" dirty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Font typeface="+mj-lt"/>
              <a:buAutoNum type="arabicPeriod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pengapian + 2,5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˚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( 17,5º sebelum TMA ) menghasilkan daya tertinggi sebesar 8.6 HP pada RPM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5502.</a:t>
            </a:r>
            <a:endParaRPr lang="id-ID" sz="1400" dirty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Font typeface="+mj-lt"/>
              <a:buAutoNum type="arabicPeriod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pengapian + 5˚ ( 20º sebelum TMA ) menghasilkan daya tertinggi sebesar 8.2 HP pada RPM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6742.</a:t>
            </a:r>
            <a:endParaRPr lang="id-ID" sz="1400" dirty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Font typeface="+mj-lt"/>
              <a:buAutoNum type="arabicPeriod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pengapian + 7,5˚ ( 22,5º sebelum TMA ) menghasilkan daya tertinggi sebesar 8.7 HP pada RPM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6335.</a:t>
            </a:r>
            <a:endParaRPr lang="id-ID" sz="1400" dirty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Font typeface="+mj-lt"/>
              <a:buAutoNum type="arabicPeriod"/>
            </a:pP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400" dirty="0">
                <a:latin typeface="Times New Roman" pitchFamily="18" charset="0"/>
                <a:cs typeface="Times New Roman" pitchFamily="18" charset="0"/>
              </a:rPr>
              <a:t>pengapian + 10˚ ( 25º sebelum TMA ) menghasilkan daya tertinggi sebesar 8.0 HP pada RPM </a:t>
            </a:r>
            <a:r>
              <a:rPr lang="id-ID" sz="1400" dirty="0" smtClean="0">
                <a:latin typeface="Times New Roman" pitchFamily="18" charset="0"/>
                <a:cs typeface="Times New Roman" pitchFamily="18" charset="0"/>
              </a:rPr>
              <a:t>7327.</a:t>
            </a:r>
            <a:endParaRPr lang="id-ID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id-ID" dirty="0" smtClean="0"/>
              <a:t>	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Berdasarkan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hasil pengujian, pengapian yang menghasilkan daya terbaik dengan menggunakan bahan bakar oktan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92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ialah pengapian + 2,5˚ sebelum TMA dari waktu </a:t>
            </a:r>
            <a:r>
              <a:rPr lang="id-ID" sz="1600" i="1" dirty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id-ID" sz="1600" dirty="0" smtClean="0">
                <a:latin typeface="Times New Roman" pitchFamily="18" charset="0"/>
                <a:cs typeface="Times New Roman" pitchFamily="18" charset="0"/>
              </a:rPr>
              <a:t>(17,5º </a:t>
            </a:r>
            <a:r>
              <a:rPr lang="id-ID" sz="1600" dirty="0">
                <a:latin typeface="Times New Roman" pitchFamily="18" charset="0"/>
                <a:cs typeface="Times New Roman" pitchFamily="18" charset="0"/>
              </a:rPr>
              <a:t>sebelum TMA) dengan daya sebesar 8,8 HP.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7101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2800" dirty="0">
                <a:solidFill>
                  <a:srgbClr val="FF0000"/>
                </a:solidFill>
              </a:rPr>
              <a:t>Daya Mesin Sepeda Motor Automatic oktan 95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382092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94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Dari grafik daya mesin menunjukan bahwa pengujian dari kelima variasi timing pengapian dengan model bensin oktan 92 maka diuraikan sebagai berikut:</a:t>
            </a:r>
          </a:p>
          <a:p>
            <a:pPr marL="566928" lvl="0" indent="-4572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pengapian 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 ( 15º sebelum TMA ) menghasilkan daya tertinggi sebesar 7.9 HP pada RPM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5341.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pengapian + 2,5˚ ( 17,5º sebelum TMA ) menghasilkan daya tertinggi sebesar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8.8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HP pada RPM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5502.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pengapian + 5˚ ( 20º sebelum TMA ) menghasilkan daya tertinggi sebesar 8.2 HP pada RPM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6742.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pengapian + 7,5˚ ( 22,5º sebelum TMA ) menghasilkan daya tertinggi sebesar 8.7 HP pada RPM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6335.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buFont typeface="+mj-lt"/>
              <a:buAutoNum type="arabicPeriod"/>
            </a:pPr>
            <a:r>
              <a:rPr lang="id-ID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dirty="0">
                <a:latin typeface="Times New Roman" pitchFamily="18" charset="0"/>
                <a:cs typeface="Times New Roman" pitchFamily="18" charset="0"/>
              </a:rPr>
              <a:t>pengapian + 10˚ ( 25º sebelum TMA ) menghasilkan daya tertinggi sebesar 8.0 HP pada RPM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7327.</a:t>
            </a:r>
            <a:endParaRPr lang="id-ID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None/>
            </a:pP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09728" indent="0" algn="just">
              <a:buNone/>
            </a:pPr>
            <a:r>
              <a:rPr lang="id-ID" sz="2300" dirty="0" smtClean="0">
                <a:latin typeface="Times New Roman" pitchFamily="18" charset="0"/>
                <a:cs typeface="Times New Roman" pitchFamily="18" charset="0"/>
              </a:rPr>
              <a:t>	Berdasarkan </a:t>
            </a:r>
            <a:r>
              <a:rPr lang="id-ID" sz="2300" dirty="0">
                <a:latin typeface="Times New Roman" pitchFamily="18" charset="0"/>
                <a:cs typeface="Times New Roman" pitchFamily="18" charset="0"/>
              </a:rPr>
              <a:t>hasil pengujian, pengapian yang menghasilkan daya terbaik dengan menggunakan bahan bakar oktan 95 ialah pengapian + 2,5˚ sebelum TMA dari waktu </a:t>
            </a:r>
            <a:r>
              <a:rPr lang="id-ID" sz="2300" i="1" dirty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id-ID" sz="2300" dirty="0">
                <a:latin typeface="Times New Roman" pitchFamily="18" charset="0"/>
                <a:cs typeface="Times New Roman" pitchFamily="18" charset="0"/>
              </a:rPr>
              <a:t>( 17,5º sebelum TMA) dengan daya sebesar 8,8 HP.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60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Tabel Konsumsi </a:t>
            </a:r>
            <a:r>
              <a:rPr lang="id-ID" dirty="0"/>
              <a:t>65ml Bahan Bakar </a:t>
            </a:r>
            <a:endParaRPr lang="id-ID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30112"/>
              </p:ext>
            </p:extLst>
          </p:nvPr>
        </p:nvGraphicFramePr>
        <p:xfrm>
          <a:off x="1259632" y="2492897"/>
          <a:ext cx="6408712" cy="33123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42312"/>
                <a:gridCol w="1454860"/>
                <a:gridCol w="1454126"/>
                <a:gridCol w="1129452"/>
                <a:gridCol w="1127962"/>
              </a:tblGrid>
              <a:tr h="129274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dirty="0">
                          <a:effectLst/>
                        </a:rPr>
                        <a:t>Sampel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Waktu yang dibutuhkan </a:t>
                      </a:r>
                      <a:endParaRPr lang="id-ID" sz="110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(Oktan 92)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dirty="0">
                          <a:effectLst/>
                        </a:rPr>
                        <a:t>Waktu yang dibutuhkan </a:t>
                      </a:r>
                      <a:endParaRPr lang="id-ID" sz="1100" dirty="0">
                        <a:effectLst/>
                      </a:endParaRP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dirty="0">
                          <a:effectLst/>
                        </a:rPr>
                        <a:t>(Oktan 95)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dirty="0">
                          <a:effectLst/>
                        </a:rPr>
                        <a:t>Konsumsi Bahan Bakar (Oktan 92)</a:t>
                      </a:r>
                      <a:endParaRPr lang="id-ID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dirty="0">
                          <a:effectLst/>
                        </a:rPr>
                        <a:t>Konsumsi Bahan Bakar (Oktan 95)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5797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dirty="0">
                          <a:effectLst/>
                        </a:rPr>
                        <a:t>Pengapian standart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05:12 = 312 detik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05:50 =  410 detik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b="1" dirty="0">
                          <a:effectLst/>
                        </a:rPr>
                        <a:t>0.2083 ml/s</a:t>
                      </a:r>
                      <a:endParaRPr lang="id-ID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b="1" dirty="0">
                          <a:effectLst/>
                        </a:rPr>
                        <a:t>0.1857 ml/s</a:t>
                      </a:r>
                      <a:endParaRPr lang="id-ID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3744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dirty="0">
                          <a:effectLst/>
                        </a:rPr>
                        <a:t>Pengapian +2,5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07:19 = 439 detik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08:05 = 485 detik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b="1" dirty="0">
                          <a:effectLst/>
                        </a:rPr>
                        <a:t>0.1480 ml/s</a:t>
                      </a:r>
                      <a:endParaRPr lang="id-ID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b="1" dirty="0">
                          <a:effectLst/>
                        </a:rPr>
                        <a:t>0.1340 ml/s</a:t>
                      </a:r>
                      <a:endParaRPr lang="id-ID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3744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dirty="0">
                          <a:effectLst/>
                        </a:rPr>
                        <a:t>Pengapian +5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05:28 = 328 detik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05:39 = 339 detik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b="1" dirty="0">
                          <a:effectLst/>
                        </a:rPr>
                        <a:t>0.1981 ml/s</a:t>
                      </a:r>
                      <a:endParaRPr lang="id-ID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b="1" dirty="0">
                          <a:effectLst/>
                        </a:rPr>
                        <a:t>0.1917 ml/s</a:t>
                      </a:r>
                      <a:endParaRPr lang="id-ID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37449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dirty="0">
                          <a:effectLst/>
                        </a:rPr>
                        <a:t>Pengapian +7,5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05:24 = 324 detik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06:27 = 387 detik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b="1" dirty="0">
                          <a:effectLst/>
                        </a:rPr>
                        <a:t>0.2006 ml/s</a:t>
                      </a:r>
                      <a:endParaRPr lang="id-ID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b="1" dirty="0">
                          <a:effectLst/>
                        </a:rPr>
                        <a:t>0.1679 ml/s</a:t>
                      </a:r>
                      <a:endParaRPr lang="id-ID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31639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dirty="0">
                          <a:effectLst/>
                        </a:rPr>
                        <a:t>Pengapian +10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04:16 = 256 detik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>
                          <a:effectLst/>
                        </a:rPr>
                        <a:t>06:24 = 384 detik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b="1" dirty="0">
                          <a:effectLst/>
                        </a:rPr>
                        <a:t>0.2539 ml/s</a:t>
                      </a:r>
                      <a:endParaRPr lang="id-ID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id-ID" sz="900" b="1" dirty="0">
                          <a:effectLst/>
                        </a:rPr>
                        <a:t>0.1692 ml/s</a:t>
                      </a:r>
                      <a:endParaRPr lang="id-ID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11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Grafik Konsumsi 65ml Bahan Bakar Mesin (</a:t>
            </a:r>
            <a:r>
              <a:rPr lang="id-ID" i="1" dirty="0"/>
              <a:t>lower is better</a:t>
            </a:r>
            <a:r>
              <a:rPr lang="id-ID" dirty="0"/>
              <a:t>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Dari grafik konsumsi bahan bakar mesin menunjukan bahwa pengujian dari kelima variasi timing pengapian dengan model bensin oktan 92 dan oktan 95 maka diuraikan sebagai berikut: </a:t>
            </a:r>
          </a:p>
          <a:p>
            <a:pPr marL="352044" lvl="0" indent="-342900" algn="just">
              <a:buFont typeface="+mj-lt"/>
              <a:buAutoNum type="arabicPeriod"/>
            </a:pP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sz="1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pengapian </a:t>
            </a:r>
            <a:r>
              <a:rPr lang="id-ID" sz="1300" i="1" dirty="0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 menghasilkan konsumsi bahan bakar sebesar 0.2083 ml/s pada oktan 92 dan 0.1857 ml/s pada oktan 95.</a:t>
            </a:r>
          </a:p>
          <a:p>
            <a:pPr marL="352044" lvl="0" indent="-342900" algn="just">
              <a:buFont typeface="+mj-lt"/>
              <a:buAutoNum type="arabicPeriod"/>
            </a:pP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sz="1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pengapian + 2,5˚ menghasilkan konsumsi bahan bakar sebesar 0.1480 ml/s pada oktan 92 dan 0.1340 ml/s pada oktan 95.</a:t>
            </a:r>
          </a:p>
          <a:p>
            <a:pPr marL="352044" lvl="0" indent="-342900" algn="just">
              <a:buFont typeface="+mj-lt"/>
              <a:buAutoNum type="arabicPeriod"/>
            </a:pP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sz="1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pengapian + 5˚ menghasilkan konsumsi bahan bakar sebesar 0.1981 ml/s pada oktan 92 dan 0.1917 ml/s pada oktan 95.</a:t>
            </a:r>
          </a:p>
          <a:p>
            <a:pPr marL="352044" lvl="0" indent="-342900" algn="just">
              <a:buFont typeface="+mj-lt"/>
              <a:buAutoNum type="arabicPeriod"/>
            </a:pP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sz="1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pengapian + 7,5˚ menghasilkan konsumsi bahan bakar sebesar 0.2006 ml/s pada oktan 92 dan 0.1679 ml/s pada oktan 95.</a:t>
            </a:r>
          </a:p>
          <a:p>
            <a:pPr marL="352044" lvl="0" indent="-342900" algn="just">
              <a:buFont typeface="+mj-lt"/>
              <a:buAutoNum type="arabicPeriod"/>
            </a:pP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Timing</a:t>
            </a:r>
            <a:r>
              <a:rPr lang="id-ID" sz="1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1300" dirty="0">
                <a:latin typeface="Times New Roman" pitchFamily="18" charset="0"/>
                <a:cs typeface="Times New Roman" pitchFamily="18" charset="0"/>
              </a:rPr>
              <a:t>pengapian + 10˚ menghasilkan konsumsi bahan bakar sebesar 0.2539 ml/s pada oktan 92 dan 0.1692 ml/s pada oktan 95.</a:t>
            </a:r>
          </a:p>
          <a:p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8228159"/>
              </p:ext>
            </p:extLst>
          </p:nvPr>
        </p:nvGraphicFramePr>
        <p:xfrm>
          <a:off x="152400" y="776288"/>
          <a:ext cx="5102225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1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Berdasarkan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hasil pengujian, </a:t>
            </a:r>
            <a:r>
              <a:rPr lang="id-ID" sz="2000" i="1" dirty="0">
                <a:latin typeface="Times New Roman" pitchFamily="18" charset="0"/>
                <a:cs typeface="Times New Roman" pitchFamily="18" charset="0"/>
              </a:rPr>
              <a:t>timing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pengapian dengan konsumsi bahan bakar terbaik dengan menggunakan bahan bakar oktan 92 dan oktan 95  ialah pengapian + 2,5˚ sebelum TMA dari waktu </a:t>
            </a:r>
            <a:r>
              <a:rPr lang="id-ID" sz="2000" i="1" dirty="0">
                <a:latin typeface="Times New Roman" pitchFamily="18" charset="0"/>
                <a:cs typeface="Times New Roman" pitchFamily="18" charset="0"/>
              </a:rPr>
              <a:t>standard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( 17,5º sebelum TMA).</a:t>
            </a:r>
          </a:p>
          <a:p>
            <a:pPr marL="109728" indent="0" algn="just">
              <a:buNone/>
            </a:pPr>
            <a:r>
              <a:rPr lang="id-ID" sz="2000" dirty="0" smtClean="0">
                <a:latin typeface="Times New Roman" pitchFamily="18" charset="0"/>
                <a:cs typeface="Times New Roman" pitchFamily="18" charset="0"/>
              </a:rPr>
              <a:t>	Berdasarkan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hasil pengujian konsumsi bahan bakar, untuk mendapatkan konsumsi bahan bakar yang lebih rendah pada pengapian yang dimajukan </a:t>
            </a:r>
            <a:r>
              <a:rPr lang="id-ID" sz="2000" i="1" dirty="0">
                <a:latin typeface="Times New Roman" pitchFamily="18" charset="0"/>
                <a:cs typeface="Times New Roman" pitchFamily="18" charset="0"/>
              </a:rPr>
              <a:t>(advance). </a:t>
            </a:r>
            <a:r>
              <a:rPr lang="id-ID" sz="2000" dirty="0">
                <a:latin typeface="Times New Roman" pitchFamily="18" charset="0"/>
                <a:cs typeface="Times New Roman" pitchFamily="18" charset="0"/>
              </a:rPr>
              <a:t>Penggunaan oktan 95 sangat direkomendasikan. Karena semakin maju waktu pengapian konsumsi bahan bakar oktan 92 semakin tinggi sedangkan oktan 95 semakin berkurang konsumsi bahan bakarnya.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8915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Latar Belakang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5243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1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917848"/>
          </a:xfrm>
        </p:spPr>
        <p:txBody>
          <a:bodyPr/>
          <a:lstStyle/>
          <a:p>
            <a:pPr algn="ctr"/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19256" cy="4945736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id-ID" dirty="0"/>
              <a:t>Berdasarkan penelitian yang telah dilakukan</a:t>
            </a:r>
            <a:r>
              <a:rPr lang="en-US" dirty="0"/>
              <a:t>,</a:t>
            </a:r>
            <a:r>
              <a:rPr lang="id-ID" dirty="0"/>
              <a:t> da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id-ID" dirty="0"/>
              <a:t>hasil data dapat ditarik kesimpulan sebagai berikut</a:t>
            </a:r>
            <a:r>
              <a:rPr lang="id-ID" dirty="0" smtClean="0"/>
              <a:t>:</a:t>
            </a:r>
          </a:p>
          <a:p>
            <a:pPr marL="109728" indent="0">
              <a:buNone/>
            </a:pPr>
            <a:endParaRPr lang="id-ID" dirty="0"/>
          </a:p>
          <a:p>
            <a:pPr lvl="0"/>
            <a:r>
              <a:rPr lang="id-ID" dirty="0"/>
              <a:t>Berdasarkan hasil pengujian variasi waktu pengapian, pengapian +2,5º dari waktu </a:t>
            </a:r>
            <a:r>
              <a:rPr lang="id-ID" i="1" dirty="0"/>
              <a:t>standart</a:t>
            </a:r>
            <a:r>
              <a:rPr lang="id-ID" dirty="0"/>
              <a:t> ( 17,5º sebelum TMA ) dan bahan bakar oktan 95 menghasilkan </a:t>
            </a:r>
            <a:r>
              <a:rPr lang="id-ID" i="1" dirty="0"/>
              <a:t>Horse Power</a:t>
            </a:r>
            <a:r>
              <a:rPr lang="id-ID" dirty="0"/>
              <a:t> terbesar, sebesar 8,8 HP, menghasilkan torsi terbesar, sebesar 15,30 N.m, dan memiliki konsumsi bahan bakar terendah yaitu sebesar 0,1340 ml/s</a:t>
            </a:r>
            <a:r>
              <a:rPr lang="id-ID" dirty="0" smtClean="0"/>
              <a:t>.</a:t>
            </a:r>
          </a:p>
          <a:p>
            <a:pPr marL="109728" lvl="0" indent="0">
              <a:buNone/>
            </a:pPr>
            <a:endParaRPr lang="id-ID" dirty="0"/>
          </a:p>
          <a:p>
            <a:pPr lvl="0"/>
            <a:r>
              <a:rPr lang="id-ID" dirty="0"/>
              <a:t>Hasil pengujian variasi waktu pengapian. Waktu pengapian terbaik untuk sepeda motor automatic 115CC adalah waktu pengapian +2,5º dari pengapian </a:t>
            </a:r>
            <a:r>
              <a:rPr lang="id-ID" i="1" dirty="0"/>
              <a:t>standart</a:t>
            </a:r>
            <a:r>
              <a:rPr lang="id-ID" dirty="0"/>
              <a:t> dengan bahan bakar oktan 95 karena menghasilkan 8,8 HP pada RPM 5502 dengan torsi 15,30 N.m pada RPM 3267 serta memiliki konsumsi bahan bakar paling rendah 0,1340 ml/s</a:t>
            </a:r>
            <a:r>
              <a:rPr lang="id-ID" dirty="0" smtClean="0"/>
              <a:t>.</a:t>
            </a:r>
          </a:p>
          <a:p>
            <a:pPr lvl="0"/>
            <a:endParaRPr lang="id-ID" dirty="0"/>
          </a:p>
          <a:p>
            <a:r>
              <a:rPr lang="id-ID" dirty="0" smtClean="0"/>
              <a:t>Hasil </a:t>
            </a:r>
            <a:r>
              <a:rPr lang="id-ID" dirty="0"/>
              <a:t>pengujian pengujian kadar oktan yang tepat untuk sepeda motor </a:t>
            </a:r>
            <a:r>
              <a:rPr lang="id-ID" i="1" dirty="0"/>
              <a:t>automatic</a:t>
            </a:r>
            <a:r>
              <a:rPr lang="id-ID" dirty="0"/>
              <a:t> 115cc ialah oktan 92 dengan waktu pengapian </a:t>
            </a:r>
            <a:r>
              <a:rPr lang="id-ID" i="1" dirty="0"/>
              <a:t>standart</a:t>
            </a:r>
            <a:r>
              <a:rPr lang="id-ID" dirty="0"/>
              <a:t>. Sedangkan untuk mendapatkan performa mesin yang lebih baik serta konsumsi bahan bakar yang lebih rendah pada pengapian yang dimajukan </a:t>
            </a:r>
            <a:r>
              <a:rPr lang="id-ID" i="1" dirty="0"/>
              <a:t>(advance). </a:t>
            </a:r>
            <a:r>
              <a:rPr lang="id-ID" dirty="0"/>
              <a:t>Penggunaan oktan 95 sangat direkomendasikan. Karena semakin maju waktu pengapian konsumsi bahan bakar oktan 92 semakin tinggi sedangkan oktan 95 semakin berkurang konsumsi bahan bakarnya</a:t>
            </a:r>
            <a:r>
              <a:rPr lang="id-ID" dirty="0" smtClean="0"/>
              <a:t>.</a:t>
            </a:r>
          </a:p>
          <a:p>
            <a:endParaRPr lang="id-ID" dirty="0"/>
          </a:p>
          <a:p>
            <a:r>
              <a:rPr lang="id-ID" dirty="0" smtClean="0"/>
              <a:t>Berdasarkan </a:t>
            </a:r>
            <a:r>
              <a:rPr lang="id-ID" dirty="0"/>
              <a:t>hasil pengujian, pengaplikasian ECU programmable sangat berpengaruh terhadap performa mesin terlihat dari peningkatan torsi dan daya dan akan lebih maksimal jika menggunakan bahan bakar dengan kadar oktan yang tepat.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16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Terima kasih</a:t>
            </a:r>
            <a:endParaRPr lang="id-ID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22" y="2250443"/>
            <a:ext cx="7803556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2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Identifikasi 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 dirty="0"/>
              <a:t>Jenis sepeda motor apa yang di gunakan dalam penelitian ini?</a:t>
            </a:r>
          </a:p>
          <a:p>
            <a:pPr lvl="0"/>
            <a:r>
              <a:rPr lang="id-ID" dirty="0"/>
              <a:t>Bagaimana cara mengatur waktu pengapian (</a:t>
            </a:r>
            <a:r>
              <a:rPr lang="id-ID" i="1" dirty="0"/>
              <a:t>I</a:t>
            </a:r>
            <a:r>
              <a:rPr lang="en-US" i="1" dirty="0" err="1"/>
              <a:t>gnition</a:t>
            </a:r>
            <a:r>
              <a:rPr lang="id-ID" i="1" dirty="0"/>
              <a:t> T</a:t>
            </a:r>
            <a:r>
              <a:rPr lang="en-US" i="1" dirty="0" err="1"/>
              <a:t>iming</a:t>
            </a:r>
            <a:r>
              <a:rPr lang="id-ID" dirty="0"/>
              <a:t>)?</a:t>
            </a:r>
          </a:p>
          <a:p>
            <a:pPr lvl="0"/>
            <a:r>
              <a:rPr lang="id-ID" dirty="0"/>
              <a:t>Bahan bakar apa saja yang digunakan?</a:t>
            </a:r>
          </a:p>
          <a:p>
            <a:pPr lvl="0"/>
            <a:r>
              <a:rPr lang="id-ID" dirty="0"/>
              <a:t>Berapa derajat waktu pengapian yang digunakan untuk penelitian ini?</a:t>
            </a:r>
          </a:p>
          <a:p>
            <a:pPr lvl="0"/>
            <a:r>
              <a:rPr lang="id-ID" dirty="0"/>
              <a:t>Bagaimana cara pengambilan data dalam proses pengujian?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6329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Pembatasan Masalah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d-ID" sz="2100" dirty="0"/>
              <a:t>Menggunakan motor dengan kapasitas 115cc (yamaha gt 115cc ).</a:t>
            </a:r>
          </a:p>
          <a:p>
            <a:pPr lvl="0"/>
            <a:r>
              <a:rPr lang="id-ID" sz="2100" dirty="0"/>
              <a:t>Menggunakan ECU </a:t>
            </a:r>
            <a:r>
              <a:rPr lang="id-ID" sz="2100" i="1" dirty="0"/>
              <a:t>programmable</a:t>
            </a:r>
            <a:r>
              <a:rPr lang="id-ID" sz="2100" dirty="0"/>
              <a:t> brt juken 3 dan </a:t>
            </a:r>
            <a:r>
              <a:rPr lang="id-ID" sz="2100" i="1" dirty="0"/>
              <a:t>Remote</a:t>
            </a:r>
            <a:r>
              <a:rPr lang="id-ID" sz="2100" dirty="0"/>
              <a:t> BRT ECU Juken 3.</a:t>
            </a:r>
          </a:p>
          <a:p>
            <a:pPr lvl="0"/>
            <a:r>
              <a:rPr lang="id-ID" sz="2100" dirty="0"/>
              <a:t>Jenis bahan bakar yang di gunakan adalah pertamax rons 92 dan pertamax plus rons 95.</a:t>
            </a:r>
          </a:p>
          <a:p>
            <a:pPr lvl="0"/>
            <a:r>
              <a:rPr lang="id-ID" sz="2100" dirty="0"/>
              <a:t>Menggunakan </a:t>
            </a:r>
            <a:r>
              <a:rPr lang="en-US" sz="2100" dirty="0" err="1"/>
              <a:t>waktu</a:t>
            </a:r>
            <a:r>
              <a:rPr lang="en-US" sz="2100" dirty="0"/>
              <a:t> </a:t>
            </a:r>
            <a:r>
              <a:rPr lang="en-US" sz="2100" dirty="0" err="1" smtClean="0"/>
              <a:t>pengapian</a:t>
            </a:r>
            <a:r>
              <a:rPr lang="id-ID" sz="21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id-ID" sz="1900" dirty="0" smtClean="0">
                <a:solidFill>
                  <a:schemeClr val="tx1"/>
                </a:solidFill>
              </a:rPr>
              <a:t>Pengapian </a:t>
            </a:r>
            <a:r>
              <a:rPr lang="en-US" sz="1900" dirty="0" err="1" smtClean="0">
                <a:solidFill>
                  <a:schemeClr val="tx1"/>
                </a:solidFill>
              </a:rPr>
              <a:t>standart</a:t>
            </a:r>
            <a:r>
              <a:rPr lang="id-ID" sz="1900" dirty="0" smtClean="0">
                <a:solidFill>
                  <a:schemeClr val="tx1"/>
                </a:solidFill>
              </a:rPr>
              <a:t> </a:t>
            </a:r>
            <a:r>
              <a:rPr lang="id-ID" sz="1900" dirty="0">
                <a:solidFill>
                  <a:schemeClr val="tx1"/>
                </a:solidFill>
              </a:rPr>
              <a:t>( 15º sebelum TMA )</a:t>
            </a:r>
            <a:r>
              <a:rPr lang="en-US" sz="1900" dirty="0">
                <a:solidFill>
                  <a:schemeClr val="tx1"/>
                </a:solidFill>
              </a:rPr>
              <a:t>, </a:t>
            </a:r>
            <a:endParaRPr lang="id-ID" sz="19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id-ID" sz="1900" dirty="0" smtClean="0">
                <a:solidFill>
                  <a:schemeClr val="tx1"/>
                </a:solidFill>
              </a:rPr>
              <a:t>+</a:t>
            </a:r>
            <a:r>
              <a:rPr lang="id-ID" sz="1900" dirty="0">
                <a:solidFill>
                  <a:schemeClr val="tx1"/>
                </a:solidFill>
              </a:rPr>
              <a:t>2</a:t>
            </a:r>
            <a:r>
              <a:rPr lang="en-US" sz="1900" dirty="0">
                <a:solidFill>
                  <a:schemeClr val="tx1"/>
                </a:solidFill>
              </a:rPr>
              <a:t>,5° </a:t>
            </a:r>
            <a:r>
              <a:rPr lang="en-US" sz="1900" dirty="0" err="1">
                <a:solidFill>
                  <a:schemeClr val="tx1"/>
                </a:solidFill>
              </a:rPr>
              <a:t>sebelum</a:t>
            </a:r>
            <a:r>
              <a:rPr lang="en-US" sz="1900" dirty="0">
                <a:solidFill>
                  <a:schemeClr val="tx1"/>
                </a:solidFill>
              </a:rPr>
              <a:t> TMA</a:t>
            </a:r>
            <a:r>
              <a:rPr lang="id-ID" sz="1900" dirty="0">
                <a:solidFill>
                  <a:schemeClr val="tx1"/>
                </a:solidFill>
              </a:rPr>
              <a:t> dari waktu standart ( 17,5º sebelum TMA )</a:t>
            </a:r>
            <a:r>
              <a:rPr lang="en-US" sz="1900" dirty="0" smtClean="0">
                <a:solidFill>
                  <a:schemeClr val="tx1"/>
                </a:solidFill>
              </a:rPr>
              <a:t>,</a:t>
            </a:r>
            <a:endParaRPr lang="id-ID" sz="19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id-ID" sz="1900" dirty="0" smtClean="0">
                <a:solidFill>
                  <a:schemeClr val="tx1"/>
                </a:solidFill>
              </a:rPr>
              <a:t>+</a:t>
            </a:r>
            <a:r>
              <a:rPr lang="id-ID" sz="1900" dirty="0">
                <a:solidFill>
                  <a:schemeClr val="tx1"/>
                </a:solidFill>
              </a:rPr>
              <a:t>5</a:t>
            </a:r>
            <a:r>
              <a:rPr lang="en-US" sz="1900" dirty="0">
                <a:solidFill>
                  <a:schemeClr val="tx1"/>
                </a:solidFill>
              </a:rPr>
              <a:t>° </a:t>
            </a:r>
            <a:r>
              <a:rPr lang="en-US" sz="1900" dirty="0" err="1">
                <a:solidFill>
                  <a:schemeClr val="tx1"/>
                </a:solidFill>
              </a:rPr>
              <a:t>sebelum</a:t>
            </a:r>
            <a:r>
              <a:rPr lang="en-US" sz="1900" dirty="0">
                <a:solidFill>
                  <a:schemeClr val="tx1"/>
                </a:solidFill>
              </a:rPr>
              <a:t> TMA </a:t>
            </a:r>
            <a:r>
              <a:rPr lang="id-ID" sz="1900" dirty="0">
                <a:solidFill>
                  <a:schemeClr val="tx1"/>
                </a:solidFill>
              </a:rPr>
              <a:t>dari waktu standart ( 20º sebelum TMA ), </a:t>
            </a:r>
            <a:endParaRPr lang="id-ID" sz="19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id-ID" sz="1900" dirty="0" smtClean="0">
                <a:solidFill>
                  <a:schemeClr val="tx1"/>
                </a:solidFill>
              </a:rPr>
              <a:t>+</a:t>
            </a:r>
            <a:r>
              <a:rPr lang="id-ID" sz="1900" dirty="0">
                <a:solidFill>
                  <a:schemeClr val="tx1"/>
                </a:solidFill>
              </a:rPr>
              <a:t>7</a:t>
            </a:r>
            <a:r>
              <a:rPr lang="en-US" sz="1900" dirty="0">
                <a:solidFill>
                  <a:schemeClr val="tx1"/>
                </a:solidFill>
              </a:rPr>
              <a:t>,5° </a:t>
            </a:r>
            <a:r>
              <a:rPr lang="en-US" sz="1900" dirty="0" err="1">
                <a:solidFill>
                  <a:schemeClr val="tx1"/>
                </a:solidFill>
              </a:rPr>
              <a:t>sebelum</a:t>
            </a:r>
            <a:r>
              <a:rPr lang="en-US" sz="1900" dirty="0">
                <a:solidFill>
                  <a:schemeClr val="tx1"/>
                </a:solidFill>
              </a:rPr>
              <a:t> TMA</a:t>
            </a:r>
            <a:r>
              <a:rPr lang="id-ID" sz="1900" dirty="0">
                <a:solidFill>
                  <a:schemeClr val="tx1"/>
                </a:solidFill>
              </a:rPr>
              <a:t> dari waktu standart ( 22,5º sebelum TMA ) </a:t>
            </a:r>
            <a:endParaRPr lang="id-ID" sz="1900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id-ID" sz="1900" dirty="0" smtClean="0">
                <a:solidFill>
                  <a:schemeClr val="tx1"/>
                </a:solidFill>
              </a:rPr>
              <a:t>+10</a:t>
            </a:r>
            <a:r>
              <a:rPr lang="en-US" sz="1900" dirty="0">
                <a:solidFill>
                  <a:schemeClr val="tx1"/>
                </a:solidFill>
              </a:rPr>
              <a:t>° </a:t>
            </a:r>
            <a:r>
              <a:rPr lang="en-US" sz="1900" dirty="0" err="1">
                <a:solidFill>
                  <a:schemeClr val="tx1"/>
                </a:solidFill>
              </a:rPr>
              <a:t>sebelum</a:t>
            </a:r>
            <a:r>
              <a:rPr lang="en-US" sz="1900" dirty="0">
                <a:solidFill>
                  <a:schemeClr val="tx1"/>
                </a:solidFill>
              </a:rPr>
              <a:t> TMA</a:t>
            </a:r>
            <a:r>
              <a:rPr lang="id-ID" sz="1900" dirty="0">
                <a:solidFill>
                  <a:schemeClr val="tx1"/>
                </a:solidFill>
              </a:rPr>
              <a:t> dari waktu standart ( 25º sebelum </a:t>
            </a:r>
            <a:r>
              <a:rPr lang="id-ID" sz="1900" dirty="0" smtClean="0">
                <a:solidFill>
                  <a:schemeClr val="tx1"/>
                </a:solidFill>
              </a:rPr>
              <a:t>TMA)</a:t>
            </a:r>
          </a:p>
          <a:p>
            <a:pPr marL="402336" lvl="1" indent="0">
              <a:buNone/>
            </a:pPr>
            <a:r>
              <a:rPr lang="id-ID" sz="1900" dirty="0" smtClean="0">
                <a:solidFill>
                  <a:schemeClr val="tx1"/>
                </a:solidFill>
              </a:rPr>
              <a:t>Penambahan </a:t>
            </a:r>
            <a:r>
              <a:rPr lang="id-ID" sz="1900" dirty="0">
                <a:solidFill>
                  <a:schemeClr val="tx1"/>
                </a:solidFill>
              </a:rPr>
              <a:t>2,5˚ setiap sempel yang di ujikan.</a:t>
            </a:r>
          </a:p>
          <a:p>
            <a:pPr lvl="0"/>
            <a:r>
              <a:rPr lang="id-ID" sz="2100" dirty="0"/>
              <a:t>Menggunakan pengujian dyno tes untuk mengetahui RPM maksimal yang di hasilkan.</a:t>
            </a:r>
          </a:p>
          <a:p>
            <a:pPr lvl="0"/>
            <a:r>
              <a:rPr lang="id-ID" sz="2100" dirty="0"/>
              <a:t>Menggunakan 65ml bahan bakar setiap pengujian konsumsi bahan bakar.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778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Tujuan Penelitian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id-ID" dirty="0"/>
              <a:t>Tujuan dilakukannya penelitian ini adalah sebagai berikut :</a:t>
            </a:r>
          </a:p>
          <a:p>
            <a:pPr lvl="0"/>
            <a:r>
              <a:rPr lang="id-ID" dirty="0"/>
              <a:t>Mengetahui waktu pengapian terbaik terhadap performa mesin dan efisiensi bahan bakar sepeda motor 115cc.</a:t>
            </a:r>
          </a:p>
          <a:p>
            <a:pPr lvl="0"/>
            <a:r>
              <a:rPr lang="id-ID" dirty="0"/>
              <a:t>Mengetahui kadar oktan yang tepat pada sepeda motor 115cc.</a:t>
            </a:r>
          </a:p>
          <a:p>
            <a:pPr lvl="0"/>
            <a:r>
              <a:rPr lang="id-ID" dirty="0"/>
              <a:t>Mengetahui apakah pengaplikasian ECU programmable sangat berpengaruh dan efisen digunakan pada sepeda motor 115cc.</a:t>
            </a:r>
          </a:p>
          <a:p>
            <a:pPr marL="109728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69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84684"/>
            <a:ext cx="2520280" cy="1224136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Flow Chart</a:t>
            </a:r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3707904" y="476672"/>
            <a:ext cx="1728192" cy="72008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Mulai</a:t>
            </a:r>
            <a:endParaRPr lang="id-ID" b="1" cap="all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07904" y="6042008"/>
            <a:ext cx="1728192" cy="7200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Selesai</a:t>
            </a:r>
            <a:endParaRPr lang="id-ID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07904" y="1340768"/>
            <a:ext cx="172819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Pengumpulan data secara literature</a:t>
            </a:r>
            <a:endParaRPr lang="id-ID" sz="1400" dirty="0"/>
          </a:p>
        </p:txBody>
      </p:sp>
      <p:sp>
        <p:nvSpPr>
          <p:cNvPr id="7" name="Rectangle 6"/>
          <p:cNvSpPr/>
          <p:nvPr/>
        </p:nvSpPr>
        <p:spPr>
          <a:xfrm>
            <a:off x="3707904" y="2126641"/>
            <a:ext cx="172819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Persiapan sampel</a:t>
            </a:r>
            <a:endParaRPr lang="id-ID" sz="1400" dirty="0"/>
          </a:p>
        </p:txBody>
      </p:sp>
      <p:sp>
        <p:nvSpPr>
          <p:cNvPr id="8" name="Rectangle 7"/>
          <p:cNvSpPr/>
          <p:nvPr/>
        </p:nvSpPr>
        <p:spPr>
          <a:xfrm>
            <a:off x="3707904" y="2996952"/>
            <a:ext cx="1728192" cy="10717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Variasi waktu pengapian dan Variasi jenis bbm</a:t>
            </a:r>
            <a:endParaRPr lang="id-ID" sz="1400" dirty="0"/>
          </a:p>
        </p:txBody>
      </p:sp>
      <p:sp>
        <p:nvSpPr>
          <p:cNvPr id="9" name="Rectangle 8"/>
          <p:cNvSpPr/>
          <p:nvPr/>
        </p:nvSpPr>
        <p:spPr>
          <a:xfrm>
            <a:off x="3707904" y="4310608"/>
            <a:ext cx="172819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Pengujian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d-ID" sz="1200" dirty="0" smtClean="0"/>
              <a:t>Dyno test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id-ID" sz="1200" dirty="0" smtClean="0"/>
              <a:t>Konsumsi bbm</a:t>
            </a:r>
            <a:endParaRPr lang="id-ID" sz="1200" dirty="0"/>
          </a:p>
        </p:txBody>
      </p:sp>
      <p:sp>
        <p:nvSpPr>
          <p:cNvPr id="10" name="Rectangle 9"/>
          <p:cNvSpPr/>
          <p:nvPr/>
        </p:nvSpPr>
        <p:spPr>
          <a:xfrm>
            <a:off x="3707904" y="5229200"/>
            <a:ext cx="172819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Analisis dan Kesimpulan</a:t>
            </a:r>
            <a:endParaRPr lang="id-ID" dirty="0"/>
          </a:p>
        </p:txBody>
      </p:sp>
      <p:cxnSp>
        <p:nvCxnSpPr>
          <p:cNvPr id="13" name="Straight Arrow Connector 12"/>
          <p:cNvCxnSpPr>
            <a:stCxn id="4" idx="4"/>
            <a:endCxn id="6" idx="0"/>
          </p:cNvCxnSpPr>
          <p:nvPr/>
        </p:nvCxnSpPr>
        <p:spPr>
          <a:xfrm>
            <a:off x="4572000" y="1196752"/>
            <a:ext cx="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>
          <a:xfrm>
            <a:off x="4572000" y="1988840"/>
            <a:ext cx="0" cy="1378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8" idx="0"/>
          </p:cNvCxnSpPr>
          <p:nvPr/>
        </p:nvCxnSpPr>
        <p:spPr>
          <a:xfrm>
            <a:off x="4572000" y="2774713"/>
            <a:ext cx="0" cy="222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9" idx="0"/>
          </p:cNvCxnSpPr>
          <p:nvPr/>
        </p:nvCxnSpPr>
        <p:spPr>
          <a:xfrm>
            <a:off x="4572000" y="4068688"/>
            <a:ext cx="0" cy="241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10" idx="0"/>
          </p:cNvCxnSpPr>
          <p:nvPr/>
        </p:nvCxnSpPr>
        <p:spPr>
          <a:xfrm>
            <a:off x="4572000" y="4958680"/>
            <a:ext cx="0" cy="270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2"/>
            <a:endCxn id="5" idx="0"/>
          </p:cNvCxnSpPr>
          <p:nvPr/>
        </p:nvCxnSpPr>
        <p:spPr>
          <a:xfrm>
            <a:off x="4572000" y="5877272"/>
            <a:ext cx="0" cy="164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87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 Pengujian Torsi dan Daya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20354"/>
            <a:ext cx="8280919" cy="437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50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Proses pengujian Konsumsi Bahan Bakar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86" y="2204864"/>
            <a:ext cx="853658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4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>
                <a:solidFill>
                  <a:srgbClr val="0070C0"/>
                </a:solidFill>
              </a:rPr>
              <a:t>Torsi Mesin Sepeda Motor Automatic oktan 92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Dari grafik torsi mesin menunjukan bahwa pengujian dari kelima variasi timing pengapian dengan model bensi oktan 92 maka diuraikan sebagai berikut:</a:t>
            </a:r>
          </a:p>
          <a:p>
            <a:pPr marL="237744" lvl="0" indent="-228600">
              <a:buFont typeface="+mj-lt"/>
              <a:buAutoNum type="arabicPeriod"/>
            </a:pP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Timing pengapian </a:t>
            </a:r>
            <a:r>
              <a:rPr lang="id-ID" sz="1200" i="1" dirty="0">
                <a:latin typeface="Times New Roman" pitchFamily="18" charset="0"/>
                <a:cs typeface="Times New Roman" pitchFamily="18" charset="0"/>
              </a:rPr>
              <a:t>standard</a:t>
            </a: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 ( 15º sebelum TMA ) menghasilkan torsi tertinggi sebesar 12.76 N.m pada RPM </a:t>
            </a: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3747.</a:t>
            </a:r>
            <a:endParaRPr lang="id-ID" sz="1200" dirty="0">
              <a:latin typeface="Times New Roman" pitchFamily="18" charset="0"/>
              <a:cs typeface="Times New Roman" pitchFamily="18" charset="0"/>
            </a:endParaRPr>
          </a:p>
          <a:p>
            <a:pPr marL="237744" lvl="0" indent="-228600">
              <a:buFont typeface="+mj-lt"/>
              <a:buAutoNum type="arabicPeriod"/>
            </a:pP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Timing pengapian +2,5º ( 17,5º sebelum TMA ) menghasilkan torsi tertinggi sebesar 14.36 N.m pada RPM </a:t>
            </a: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3696.</a:t>
            </a:r>
            <a:endParaRPr lang="id-ID" sz="1200" dirty="0">
              <a:latin typeface="Times New Roman" pitchFamily="18" charset="0"/>
              <a:cs typeface="Times New Roman" pitchFamily="18" charset="0"/>
            </a:endParaRPr>
          </a:p>
          <a:p>
            <a:pPr marL="237744" lvl="0" indent="-228600">
              <a:buFont typeface="+mj-lt"/>
              <a:buAutoNum type="arabicPeriod"/>
            </a:pP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Timing pengapian + 5º ( 20º sebelum TMA ) menghasilkan torsi tertinggi sebesar 14.19 N.m pada RPM </a:t>
            </a: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3481.</a:t>
            </a:r>
            <a:endParaRPr lang="id-ID" sz="1200" dirty="0">
              <a:latin typeface="Times New Roman" pitchFamily="18" charset="0"/>
              <a:cs typeface="Times New Roman" pitchFamily="18" charset="0"/>
            </a:endParaRPr>
          </a:p>
          <a:p>
            <a:pPr marL="237744" lvl="0" indent="-228600">
              <a:buFont typeface="+mj-lt"/>
              <a:buAutoNum type="arabicPeriod"/>
            </a:pP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Timing pengapian + 7,5º ( 22,5º sebelum TMA ) menghasilkan torsi tertinggi sebesar 13.98 N.m pada RPM </a:t>
            </a: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3531.</a:t>
            </a:r>
            <a:endParaRPr lang="id-ID" sz="1200" dirty="0">
              <a:latin typeface="Times New Roman" pitchFamily="18" charset="0"/>
              <a:cs typeface="Times New Roman" pitchFamily="18" charset="0"/>
            </a:endParaRPr>
          </a:p>
          <a:p>
            <a:pPr marL="237744" lvl="0" indent="-228600">
              <a:buFont typeface="+mj-lt"/>
              <a:buAutoNum type="arabicPeriod"/>
            </a:pPr>
            <a:r>
              <a:rPr lang="id-ID" sz="1200" dirty="0">
                <a:latin typeface="Times New Roman" pitchFamily="18" charset="0"/>
                <a:cs typeface="Times New Roman" pitchFamily="18" charset="0"/>
              </a:rPr>
              <a:t>Timing pengapian +10º ( 25º sebelum TMA ) menghasilkan torsi tertinggi sebesar 14.35 N.m pada RPM </a:t>
            </a:r>
            <a:r>
              <a:rPr lang="id-ID" sz="1200" dirty="0" smtClean="0">
                <a:latin typeface="Times New Roman" pitchFamily="18" charset="0"/>
                <a:cs typeface="Times New Roman" pitchFamily="18" charset="0"/>
              </a:rPr>
              <a:t>3518.</a:t>
            </a:r>
            <a:endParaRPr lang="id-ID" sz="1200" dirty="0">
              <a:latin typeface="Times New Roman" pitchFamily="18" charset="0"/>
              <a:cs typeface="Times New Roman" pitchFamily="18" charset="0"/>
            </a:endParaRPr>
          </a:p>
          <a:p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49474079"/>
              </p:ext>
            </p:extLst>
          </p:nvPr>
        </p:nvGraphicFramePr>
        <p:xfrm>
          <a:off x="152400" y="776288"/>
          <a:ext cx="5102225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322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315</TotalTime>
  <Words>1314</Words>
  <Application>Microsoft Office PowerPoint</Application>
  <PresentationFormat>On-screen Show (4:3)</PresentationFormat>
  <Paragraphs>137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PENGARUH VARIASI WAKTU PENGAPIAN (IGNITION TIMING) DAN VARIASI JENIS BAHAN BAKAR TERHADAP PERFORMA MESIN DAN KONSUMSI BAHAN BAKAR SEPEDA MOTOR AUTOMATIC 115CC </vt:lpstr>
      <vt:lpstr>Latar Belakang</vt:lpstr>
      <vt:lpstr>Identifikasi Masalah</vt:lpstr>
      <vt:lpstr>Pembatasan Masalah</vt:lpstr>
      <vt:lpstr>Tujuan Penelitian</vt:lpstr>
      <vt:lpstr>Flow Chart</vt:lpstr>
      <vt:lpstr>Proses Pengujian Torsi dan Daya</vt:lpstr>
      <vt:lpstr>Proses pengujian Konsumsi Bahan Bakar</vt:lpstr>
      <vt:lpstr>Torsi Mesin Sepeda Motor Automatic oktan 92</vt:lpstr>
      <vt:lpstr>PowerPoint Presentation</vt:lpstr>
      <vt:lpstr>Torsi Mesin Sepeda Motor Automatic oktan 95 </vt:lpstr>
      <vt:lpstr>PowerPoint Presentation</vt:lpstr>
      <vt:lpstr>Daya Mesin Sepeda Motor Automatic oktan 92 </vt:lpstr>
      <vt:lpstr>PowerPoint Presentation</vt:lpstr>
      <vt:lpstr>Daya Mesin Sepeda Motor Automatic oktan 95</vt:lpstr>
      <vt:lpstr>PowerPoint Presentation</vt:lpstr>
      <vt:lpstr>Tabel Konsumsi 65ml Bahan Bakar </vt:lpstr>
      <vt:lpstr>Grafik Konsumsi 65ml Bahan Bakar Mesin (lower is better)</vt:lpstr>
      <vt:lpstr>PowerPoint Presentation</vt:lpstr>
      <vt:lpstr>Kesimpulan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VARIASI WAKTU PENGAPIAN (IGNITION TIMING) DAN VARIASI JENIS BAHAN BAKAR TERHADAP PERFORMA MESIN DAN KONSUMSI BAHAN BAKAR SEPEDA MOTOR AUTOMATIC 115CC</dc:title>
  <dc:creator>adhitya asier</dc:creator>
  <cp:lastModifiedBy>Adhitya Asier</cp:lastModifiedBy>
  <cp:revision>23</cp:revision>
  <dcterms:created xsi:type="dcterms:W3CDTF">2016-09-14T17:05:30Z</dcterms:created>
  <dcterms:modified xsi:type="dcterms:W3CDTF">2016-11-22T15:51:25Z</dcterms:modified>
</cp:coreProperties>
</file>