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431B772-C870-4845-8333-05D9C8BBC96D}" type="datetimeFigureOut">
              <a:rPr lang="id-ID" smtClean="0"/>
              <a:t>30/01/2016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F3D6FC5-CEEC-422E-BBFF-B582715B1328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136" y="5661248"/>
            <a:ext cx="3221688" cy="1107675"/>
          </a:xfrm>
        </p:spPr>
        <p:txBody>
          <a:bodyPr>
            <a:noAutofit/>
          </a:bodyPr>
          <a:lstStyle/>
          <a:p>
            <a:pPr algn="r"/>
            <a:r>
              <a:rPr lang="id-ID" sz="2000" b="1" dirty="0" smtClean="0"/>
              <a:t>Andhika Prastia</a:t>
            </a:r>
          </a:p>
          <a:p>
            <a:pPr algn="r"/>
            <a:r>
              <a:rPr lang="id-ID" sz="2000" b="1" dirty="0" smtClean="0"/>
              <a:t>5415 08 2409</a:t>
            </a:r>
            <a:endParaRPr lang="id-ID" sz="2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3573016"/>
            <a:ext cx="6656875" cy="1269668"/>
          </a:xfrm>
        </p:spPr>
        <p:txBody>
          <a:bodyPr>
            <a:noAutofit/>
          </a:bodyPr>
          <a:lstStyle/>
          <a:p>
            <a:pPr algn="ctr"/>
            <a:r>
              <a:rPr lang="id-ID" sz="2400" b="1" dirty="0" smtClean="0"/>
              <a:t>KAJIAN METODE PELAKSANAAN BEKISTING PADA KONSTRUKSI BANGUNAN GEDUNG BERTINGKAT</a:t>
            </a:r>
            <a:endParaRPr lang="id-ID" sz="2400" b="1" dirty="0"/>
          </a:p>
        </p:txBody>
      </p:sp>
      <p:pic>
        <p:nvPicPr>
          <p:cNvPr id="1026" name="Picture 2" descr="E:\Andhika Prastia\Pitcure\Gambar\logo\Logo UNJ warn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45" y="103126"/>
            <a:ext cx="1080119" cy="106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hika\Documents\IMG_9638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8611"/>
            <a:ext cx="3096344" cy="69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5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923928" y="692696"/>
            <a:ext cx="4824536" cy="5818671"/>
          </a:xfrm>
          <a:prstGeom prst="roundRect">
            <a:avLst>
              <a:gd name="adj" fmla="val 50000"/>
            </a:avLst>
          </a:prstGeom>
          <a:solidFill>
            <a:schemeClr val="tx1">
              <a:alpha val="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3165"/>
            <a:ext cx="4968670" cy="829896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Prosedur Penelitian</a:t>
            </a:r>
            <a:endParaRPr lang="id-ID" sz="3200" b="1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539553" y="1484784"/>
            <a:ext cx="3888432" cy="4960700"/>
          </a:xfrm>
        </p:spPr>
        <p:txBody>
          <a:bodyPr>
            <a:noAutofit/>
          </a:bodyPr>
          <a:lstStyle/>
          <a:p>
            <a:r>
              <a:rPr lang="id-ID" sz="2000" dirty="0" smtClean="0"/>
              <a:t>Identifikasi Masalah</a:t>
            </a:r>
          </a:p>
          <a:p>
            <a:r>
              <a:rPr lang="id-ID" sz="2000" dirty="0" smtClean="0"/>
              <a:t>Studi Kasus</a:t>
            </a:r>
          </a:p>
          <a:p>
            <a:r>
              <a:rPr lang="id-ID" sz="2000" dirty="0" smtClean="0"/>
              <a:t>Survey</a:t>
            </a:r>
          </a:p>
          <a:p>
            <a:r>
              <a:rPr lang="id-ID" sz="2000" dirty="0" smtClean="0"/>
              <a:t>Wawancara</a:t>
            </a:r>
          </a:p>
          <a:p>
            <a:r>
              <a:rPr lang="id-ID" sz="2000" dirty="0" smtClean="0"/>
              <a:t>Pengolahan Data</a:t>
            </a:r>
          </a:p>
          <a:p>
            <a:r>
              <a:rPr lang="id-ID" sz="2000" dirty="0" smtClean="0"/>
              <a:t>Perhitungan Volume</a:t>
            </a:r>
          </a:p>
          <a:p>
            <a:r>
              <a:rPr lang="id-ID" sz="2000" dirty="0" smtClean="0"/>
              <a:t>Harga Satuan</a:t>
            </a:r>
          </a:p>
          <a:p>
            <a:r>
              <a:rPr lang="id-ID" sz="2000" dirty="0" smtClean="0"/>
              <a:t>Waktu Pelaksanaan</a:t>
            </a:r>
          </a:p>
          <a:p>
            <a:r>
              <a:rPr lang="id-ID" sz="2000" dirty="0" smtClean="0"/>
              <a:t>Masa Pakai</a:t>
            </a:r>
          </a:p>
          <a:p>
            <a:r>
              <a:rPr lang="id-ID" sz="2000" dirty="0" smtClean="0"/>
              <a:t>Tahap Analisa</a:t>
            </a:r>
          </a:p>
          <a:p>
            <a:r>
              <a:rPr lang="id-ID" sz="2000" dirty="0" smtClean="0"/>
              <a:t>Kesimpulan</a:t>
            </a:r>
          </a:p>
        </p:txBody>
      </p:sp>
      <p:sp>
        <p:nvSpPr>
          <p:cNvPr id="4" name="Rectangle 3"/>
          <p:cNvSpPr/>
          <p:nvPr/>
        </p:nvSpPr>
        <p:spPr>
          <a:xfrm>
            <a:off x="6804248" y="256749"/>
            <a:ext cx="20569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BAB - III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dhika\Documents\IMG_9638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11367"/>
            <a:ext cx="1548172" cy="34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hika\Documents\Skirpsi\Tesis\2015\ISI\BAB 3\04. Seminar Proposal\Flow Chart Peneliti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889432"/>
            <a:ext cx="4549161" cy="555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85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1080120"/>
          </a:xfrm>
        </p:spPr>
        <p:txBody>
          <a:bodyPr/>
          <a:lstStyle/>
          <a:p>
            <a:pPr algn="r"/>
            <a:r>
              <a:rPr lang="id-ID" dirty="0" smtClean="0">
                <a:latin typeface="Aharoni" pitchFamily="2" charset="-79"/>
                <a:cs typeface="Aharoni" pitchFamily="2" charset="-79"/>
              </a:rPr>
              <a:t>Bab IV</a:t>
            </a:r>
            <a:br>
              <a:rPr lang="id-ID" dirty="0" smtClean="0">
                <a:latin typeface="Aharoni" pitchFamily="2" charset="-79"/>
                <a:cs typeface="Aharoni" pitchFamily="2" charset="-79"/>
              </a:rPr>
            </a:br>
            <a:r>
              <a:rPr lang="id-ID" dirty="0" smtClean="0">
                <a:latin typeface="Aharoni" pitchFamily="2" charset="-79"/>
                <a:cs typeface="Aharoni" pitchFamily="2" charset="-79"/>
              </a:rPr>
              <a:t>Hasil PeNELITIAN DAN PEMBAHASAN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00808"/>
            <a:ext cx="7924800" cy="4014192"/>
          </a:xfrm>
        </p:spPr>
        <p:txBody>
          <a:bodyPr>
            <a:normAutofit/>
          </a:bodyPr>
          <a:lstStyle/>
          <a:p>
            <a:r>
              <a:rPr lang="id-ID" sz="2400" dirty="0" smtClean="0">
                <a:latin typeface="Aharoni" pitchFamily="2" charset="-79"/>
                <a:cs typeface="Aharoni" pitchFamily="2" charset="-79"/>
              </a:rPr>
              <a:t>Hasil Penelitian</a:t>
            </a:r>
          </a:p>
          <a:p>
            <a:pPr marL="0" indent="0">
              <a:buNone/>
            </a:pPr>
            <a:endParaRPr lang="id-ID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id-ID" sz="2400" dirty="0" smtClean="0">
                <a:latin typeface="Aharoni" pitchFamily="2" charset="-79"/>
                <a:cs typeface="Aharoni" pitchFamily="2" charset="-79"/>
              </a:rPr>
              <a:t>Volume</a:t>
            </a:r>
          </a:p>
          <a:p>
            <a:pPr lvl="1"/>
            <a:r>
              <a:rPr lang="id-ID" sz="2400" dirty="0" smtClean="0">
                <a:latin typeface="Aharoni" pitchFamily="2" charset="-79"/>
                <a:cs typeface="Aharoni" pitchFamily="2" charset="-79"/>
              </a:rPr>
              <a:t>Area Basement</a:t>
            </a:r>
          </a:p>
          <a:p>
            <a:pPr lvl="1"/>
            <a:r>
              <a:rPr lang="id-ID" sz="2400" dirty="0" smtClean="0">
                <a:latin typeface="Aharoni" pitchFamily="2" charset="-79"/>
                <a:cs typeface="Aharoni" pitchFamily="2" charset="-79"/>
              </a:rPr>
              <a:t>Area Podium</a:t>
            </a:r>
          </a:p>
          <a:p>
            <a:pPr lvl="1"/>
            <a:r>
              <a:rPr lang="id-ID" sz="2400" dirty="0" smtClean="0">
                <a:latin typeface="Aharoni" pitchFamily="2" charset="-79"/>
                <a:cs typeface="Aharoni" pitchFamily="2" charset="-79"/>
              </a:rPr>
              <a:t>Area Tower</a:t>
            </a:r>
            <a:endParaRPr lang="id-ID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2504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232" y="116632"/>
            <a:ext cx="2308176" cy="1143000"/>
          </a:xfrm>
        </p:spPr>
        <p:txBody>
          <a:bodyPr/>
          <a:lstStyle/>
          <a:p>
            <a:pPr algn="r"/>
            <a:r>
              <a:rPr lang="id-ID" dirty="0">
                <a:latin typeface="Aharoni" pitchFamily="2" charset="-79"/>
                <a:cs typeface="Aharoni" pitchFamily="2" charset="-79"/>
              </a:rPr>
              <a:t>Bab IV</a:t>
            </a:r>
            <a:br>
              <a:rPr lang="id-ID" dirty="0">
                <a:latin typeface="Aharoni" pitchFamily="2" charset="-79"/>
                <a:cs typeface="Aharoni" pitchFamily="2" charset="-79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2594248" cy="576064"/>
          </a:xfrm>
        </p:spPr>
        <p:txBody>
          <a:bodyPr>
            <a:normAutofit/>
          </a:bodyPr>
          <a:lstStyle/>
          <a:p>
            <a:r>
              <a:rPr lang="id-ID" sz="2400" dirty="0" smtClean="0">
                <a:latin typeface="Aharoni" pitchFamily="2" charset="-79"/>
                <a:cs typeface="Aharoni" pitchFamily="2" charset="-79"/>
              </a:rPr>
              <a:t>Harga Satuan</a:t>
            </a:r>
          </a:p>
          <a:p>
            <a:pPr marL="0" indent="0">
              <a:buNone/>
            </a:pPr>
            <a:endParaRPr lang="id-ID" sz="24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391580"/>
              </p:ext>
            </p:extLst>
          </p:nvPr>
        </p:nvGraphicFramePr>
        <p:xfrm>
          <a:off x="2771800" y="836712"/>
          <a:ext cx="6096000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816"/>
                <a:gridCol w="1008112"/>
                <a:gridCol w="504056"/>
                <a:gridCol w="504056"/>
                <a:gridCol w="1671960"/>
                <a:gridCol w="1016000"/>
              </a:tblGrid>
              <a:tr h="359256">
                <a:tc gridSpan="6">
                  <a:txBody>
                    <a:bodyPr/>
                    <a:lstStyle/>
                    <a:p>
                      <a:r>
                        <a:rPr lang="id-ID" dirty="0" smtClean="0"/>
                        <a:t>1m2 Bekisting Kolom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47008">
                <a:tc>
                  <a:txBody>
                    <a:bodyPr/>
                    <a:lstStyle/>
                    <a:p>
                      <a:r>
                        <a:rPr lang="id-ID" dirty="0" smtClean="0"/>
                        <a:t>Material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Plywood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m²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53,000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53,000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Timber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m²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35,000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35,000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Nail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m²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5,500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5,500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Mould Oil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m²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3,500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3,500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>
                  <a:txBody>
                    <a:bodyPr/>
                    <a:lstStyle/>
                    <a:p>
                      <a:r>
                        <a:rPr lang="id-ID" dirty="0" smtClean="0"/>
                        <a:t>Scafholding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m²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41,500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41,500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Tie Rod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smtClean="0"/>
                        <a:t>m²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6,500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6,500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Plastic Concrete Spacer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m²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2,450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2,450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Labour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m²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47,750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47,750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----------------------------- ------  +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47008">
                <a:tc gridSpan="4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Subtotal 1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195,200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 gridSpan="4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Profit, Overhead &amp; risk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14,5 %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28,304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 gridSpan="4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Subtotal</a:t>
                      </a:r>
                      <a:r>
                        <a:rPr lang="id-ID" baseline="0" dirty="0" smtClean="0"/>
                        <a:t> 2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223,504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 gridSpan="4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PPh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3,0%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6,750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 gridSpan="4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230,209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008">
                <a:tc gridSpan="4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ROUNDED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230,000</a:t>
                      </a:r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584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924800" cy="1143000"/>
          </a:xfrm>
        </p:spPr>
        <p:txBody>
          <a:bodyPr/>
          <a:lstStyle/>
          <a:p>
            <a:pPr algn="r"/>
            <a:r>
              <a:rPr lang="id-ID" dirty="0">
                <a:latin typeface="Aharoni" pitchFamily="2" charset="-79"/>
                <a:cs typeface="Aharoni" pitchFamily="2" charset="-79"/>
              </a:rPr>
              <a:t>Bab IV</a:t>
            </a:r>
            <a:br>
              <a:rPr lang="id-ID" dirty="0">
                <a:latin typeface="Aharoni" pitchFamily="2" charset="-79"/>
                <a:cs typeface="Aharoni" pitchFamily="2" charset="-79"/>
              </a:rPr>
            </a:br>
            <a:r>
              <a:rPr lang="id-ID" dirty="0">
                <a:latin typeface="Aharoni" pitchFamily="2" charset="-79"/>
                <a:cs typeface="Aharoni" pitchFamily="2" charset="-79"/>
              </a:rPr>
              <a:t>Hasil PeNELITIAN DAN PEMBAHASAN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7924800" cy="4824536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 smtClean="0">
                <a:latin typeface="Aharoni" pitchFamily="2" charset="-79"/>
                <a:cs typeface="Aharoni" pitchFamily="2" charset="-79"/>
              </a:rPr>
              <a:t>Waktu Pengerjaan</a:t>
            </a:r>
          </a:p>
          <a:p>
            <a:pPr marL="0" indent="0">
              <a:buNone/>
            </a:pPr>
            <a:endParaRPr lang="id-ID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id-ID" sz="2400" dirty="0" smtClean="0">
                <a:latin typeface="Aharoni" pitchFamily="2" charset="-79"/>
                <a:cs typeface="Aharoni" pitchFamily="2" charset="-79"/>
              </a:rPr>
              <a:t>Masa Pakai</a:t>
            </a:r>
          </a:p>
          <a:p>
            <a:pPr marL="0" indent="0">
              <a:buNone/>
            </a:pPr>
            <a:endParaRPr lang="id-ID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id-ID" sz="2400" dirty="0" smtClean="0">
                <a:latin typeface="Aharoni" pitchFamily="2" charset="-79"/>
                <a:cs typeface="Aharoni" pitchFamily="2" charset="-79"/>
              </a:rPr>
              <a:t>Hasil Penelitian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Perbandingan antara waktu pengerjaan dan masa pakai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Perbandungan antara volume yang dibutuhkan dengan harga satuan.</a:t>
            </a:r>
          </a:p>
          <a:p>
            <a:pPr marL="457200" lvl="1" indent="0">
              <a:buNone/>
            </a:pPr>
            <a:endParaRPr lang="id-ID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id-ID" sz="2400" dirty="0" smtClean="0">
                <a:latin typeface="Aharoni" pitchFamily="2" charset="-79"/>
                <a:cs typeface="Aharoni" pitchFamily="2" charset="-79"/>
              </a:rPr>
              <a:t>Keterbatasan Penelitian</a:t>
            </a:r>
          </a:p>
          <a:p>
            <a:pPr lvl="1"/>
            <a:endParaRPr lang="id-ID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2213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>
                <a:latin typeface="Aharoni" pitchFamily="2" charset="-79"/>
                <a:cs typeface="Aharoni" pitchFamily="2" charset="-79"/>
              </a:rPr>
              <a:t>Bab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V</a:t>
            </a:r>
            <a:r>
              <a:rPr lang="id-ID" dirty="0">
                <a:latin typeface="Aharoni" pitchFamily="2" charset="-79"/>
                <a:cs typeface="Aharoni" pitchFamily="2" charset="-79"/>
              </a:rPr>
              <a:t/>
            </a:r>
            <a:br>
              <a:rPr lang="id-ID" dirty="0">
                <a:latin typeface="Aharoni" pitchFamily="2" charset="-79"/>
                <a:cs typeface="Aharoni" pitchFamily="2" charset="-79"/>
              </a:rPr>
            </a:br>
            <a:r>
              <a:rPr lang="id-ID" dirty="0" smtClean="0">
                <a:latin typeface="Aharoni" pitchFamily="2" charset="-79"/>
                <a:cs typeface="Aharoni" pitchFamily="2" charset="-79"/>
              </a:rPr>
              <a:t>KESIMPULAN DAN SARAN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88840"/>
            <a:ext cx="7924800" cy="3726160"/>
          </a:xfrm>
        </p:spPr>
        <p:txBody>
          <a:bodyPr>
            <a:normAutofit/>
          </a:bodyPr>
          <a:lstStyle/>
          <a:p>
            <a:r>
              <a:rPr lang="id-ID" sz="2400" dirty="0" smtClean="0">
                <a:latin typeface="Aharoni" pitchFamily="2" charset="-79"/>
                <a:cs typeface="Aharoni" pitchFamily="2" charset="-79"/>
              </a:rPr>
              <a:t>Kesimpulan</a:t>
            </a:r>
          </a:p>
          <a:p>
            <a:endParaRPr lang="id-ID" sz="2400" dirty="0">
              <a:latin typeface="Aharoni" pitchFamily="2" charset="-79"/>
              <a:cs typeface="Aharoni" pitchFamily="2" charset="-79"/>
            </a:endParaRPr>
          </a:p>
          <a:p>
            <a:r>
              <a:rPr lang="id-ID" sz="2400" dirty="0" smtClean="0">
                <a:latin typeface="Aharoni" pitchFamily="2" charset="-79"/>
                <a:cs typeface="Aharoni" pitchFamily="2" charset="-79"/>
              </a:rPr>
              <a:t>Saran</a:t>
            </a:r>
            <a:endParaRPr lang="id-ID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4415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dhika\Pictures\Apple Dhika\foto\IMG_44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3140968"/>
            <a:ext cx="4730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TERIMA KASIH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3768" y="2018457"/>
            <a:ext cx="2638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SELESAI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2" descr="E:\Andhika Prastia\Pitcure\Gambar\logo\Logo UNJ warna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137" y="4832305"/>
            <a:ext cx="1832744" cy="180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dhika\Documents\IMG_9638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4" y="5949280"/>
            <a:ext cx="3096344" cy="69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31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41510"/>
            <a:ext cx="7024744" cy="576064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Latar Belakang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1844824"/>
            <a:ext cx="79248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Proyek</a:t>
            </a:r>
          </a:p>
          <a:p>
            <a:pPr>
              <a:buFont typeface="Wingdings" pitchFamily="2" charset="2"/>
              <a:buChar char="Ø"/>
            </a:pPr>
            <a:endParaRPr lang="id-ID" sz="2800" b="1" dirty="0" smtClean="0"/>
          </a:p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Beton</a:t>
            </a:r>
          </a:p>
          <a:p>
            <a:pPr>
              <a:buFont typeface="Wingdings" pitchFamily="2" charset="2"/>
              <a:buChar char="Ø"/>
            </a:pPr>
            <a:endParaRPr lang="id-ID" sz="2800" b="1" dirty="0" smtClean="0"/>
          </a:p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Bekisting</a:t>
            </a:r>
          </a:p>
          <a:p>
            <a:pPr marL="68580" indent="0">
              <a:buNone/>
            </a:pPr>
            <a:endParaRPr lang="id-ID" sz="2800" b="1" dirty="0"/>
          </a:p>
        </p:txBody>
      </p:sp>
      <p:pic>
        <p:nvPicPr>
          <p:cNvPr id="4" name="Picture 3" descr="C:\Users\dhika\Documents\IMG_9638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11367"/>
            <a:ext cx="1548172" cy="34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64288" y="188640"/>
            <a:ext cx="16979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BAB - I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1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1631"/>
            <a:ext cx="4752528" cy="529128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Identifikasi Masalah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04864"/>
            <a:ext cx="7924800" cy="3510136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id-ID" sz="2400" dirty="0" smtClean="0"/>
              <a:t>Penggunaan bahan dasar papan kayu</a:t>
            </a:r>
          </a:p>
          <a:p>
            <a:pPr marL="525780" indent="-457200">
              <a:buFont typeface="+mj-lt"/>
              <a:buAutoNum type="arabicPeriod"/>
            </a:pPr>
            <a:r>
              <a:rPr lang="id-ID" sz="2400" dirty="0"/>
              <a:t>P</a:t>
            </a:r>
            <a:r>
              <a:rPr lang="id-ID" sz="2400" dirty="0" smtClean="0"/>
              <a:t>enggunaan </a:t>
            </a:r>
            <a:r>
              <a:rPr lang="id-ID" sz="2400" dirty="0" smtClean="0"/>
              <a:t>bekisting berbahan dasar lain</a:t>
            </a:r>
          </a:p>
          <a:p>
            <a:pPr marL="525780" indent="-457200">
              <a:buFont typeface="+mj-lt"/>
              <a:buAutoNum type="arabicPeriod"/>
            </a:pPr>
            <a:r>
              <a:rPr lang="id-ID" sz="2400" dirty="0" smtClean="0"/>
              <a:t>Waktu pembuatan dan pemasangan</a:t>
            </a:r>
          </a:p>
          <a:p>
            <a:pPr marL="525780" indent="-457200">
              <a:buFont typeface="+mj-lt"/>
              <a:buAutoNum type="arabicPeriod"/>
            </a:pPr>
            <a:r>
              <a:rPr lang="id-ID" sz="2400" dirty="0" smtClean="0"/>
              <a:t>Biaya yang ditimbulkan</a:t>
            </a:r>
            <a:endParaRPr lang="id-ID" sz="2400" dirty="0"/>
          </a:p>
        </p:txBody>
      </p:sp>
      <p:pic>
        <p:nvPicPr>
          <p:cNvPr id="4" name="Picture 3" descr="C:\Users\dhika\Documents\IMG_9638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11367"/>
            <a:ext cx="1548172" cy="34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20272" y="188640"/>
            <a:ext cx="16979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BAB - I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2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024744" cy="829896"/>
          </a:xfrm>
        </p:spPr>
        <p:txBody>
          <a:bodyPr>
            <a:normAutofit/>
          </a:bodyPr>
          <a:lstStyle/>
          <a:p>
            <a:r>
              <a:rPr lang="id-ID" b="1" dirty="0" smtClean="0"/>
              <a:t>Pembatasan Masalah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420888"/>
            <a:ext cx="7924800" cy="329411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Standar perhitungan volume</a:t>
            </a:r>
          </a:p>
          <a:p>
            <a:r>
              <a:rPr lang="id-ID" sz="2400" dirty="0" smtClean="0"/>
              <a:t>Perbandingan</a:t>
            </a:r>
          </a:p>
          <a:p>
            <a:r>
              <a:rPr lang="id-ID" sz="2400" dirty="0" smtClean="0"/>
              <a:t>Segi Waktu dan Biaya</a:t>
            </a:r>
          </a:p>
          <a:p>
            <a:r>
              <a:rPr lang="id-ID" sz="2400" dirty="0" smtClean="0"/>
              <a:t>Biaya alat, bahan, dan upah tenaga </a:t>
            </a:r>
            <a:r>
              <a:rPr lang="id-ID" sz="2400" dirty="0" smtClean="0"/>
              <a:t>kerja</a:t>
            </a:r>
          </a:p>
          <a:p>
            <a:r>
              <a:rPr lang="id-ID" sz="2400" dirty="0" smtClean="0"/>
              <a:t>Area pekerjaan kolom struktur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7164288" y="116632"/>
            <a:ext cx="16979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BAB - I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dhika\Documents\IMG_9638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11367"/>
            <a:ext cx="1548172" cy="34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95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Perumusan Masalah</a:t>
            </a:r>
          </a:p>
          <a:p>
            <a:pPr marL="68580" indent="0">
              <a:buNone/>
            </a:pPr>
            <a:endParaRPr lang="id-ID" sz="2800" b="1" dirty="0" smtClean="0"/>
          </a:p>
          <a:p>
            <a:r>
              <a:rPr lang="id-ID" sz="2800" b="1" dirty="0" smtClean="0"/>
              <a:t>Tujuan Penelitian</a:t>
            </a:r>
          </a:p>
          <a:p>
            <a:pPr marL="68580" indent="0">
              <a:buNone/>
            </a:pPr>
            <a:endParaRPr lang="id-ID" sz="2800" b="1" dirty="0" smtClean="0"/>
          </a:p>
          <a:p>
            <a:r>
              <a:rPr lang="id-ID" sz="2800" b="1" dirty="0" smtClean="0"/>
              <a:t>Kegunaan Penelitian</a:t>
            </a:r>
          </a:p>
          <a:p>
            <a:pPr marL="68580" indent="0">
              <a:buNone/>
            </a:pPr>
            <a:endParaRPr lang="id-ID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7092280" y="188640"/>
            <a:ext cx="16979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BAB - I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dhika\Documents\IMG_9638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11367"/>
            <a:ext cx="1548172" cy="34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97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4654726" cy="817160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Deskripsi Teoritis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416824" cy="424847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Bekisting</a:t>
            </a:r>
          </a:p>
          <a:p>
            <a:r>
              <a:rPr lang="id-ID" sz="2400" dirty="0" smtClean="0"/>
              <a:t>Bekisting Kayu atau Plywood</a:t>
            </a:r>
          </a:p>
          <a:p>
            <a:r>
              <a:rPr lang="id-ID" sz="2400" dirty="0" smtClean="0"/>
              <a:t>Bekisting Berbahan dasar Plastik</a:t>
            </a:r>
          </a:p>
          <a:p>
            <a:r>
              <a:rPr lang="id-ID" sz="2400" dirty="0" smtClean="0"/>
              <a:t>Bekisting Berbahan dasar PVC</a:t>
            </a:r>
          </a:p>
          <a:p>
            <a:r>
              <a:rPr lang="id-ID" sz="2400" dirty="0" smtClean="0"/>
              <a:t>Biaya</a:t>
            </a:r>
            <a:endParaRPr lang="id-ID" sz="2400" dirty="0" smtClean="0"/>
          </a:p>
          <a:p>
            <a:pPr lvl="1">
              <a:buFont typeface="Wingdings" pitchFamily="2" charset="2"/>
              <a:buChar char="Ø"/>
            </a:pPr>
            <a:r>
              <a:rPr lang="id-ID" sz="2400" dirty="0" smtClean="0"/>
              <a:t>Biaya bahan dasar</a:t>
            </a:r>
          </a:p>
          <a:p>
            <a:pPr lvl="1">
              <a:buFont typeface="Wingdings" pitchFamily="2" charset="2"/>
              <a:buChar char="Ø"/>
            </a:pPr>
            <a:r>
              <a:rPr lang="id-ID" sz="2400" dirty="0" smtClean="0"/>
              <a:t>Biaya Tenaga Kerja</a:t>
            </a:r>
          </a:p>
          <a:p>
            <a:pPr lvl="1">
              <a:buFont typeface="Wingdings" pitchFamily="2" charset="2"/>
              <a:buChar char="Ø"/>
            </a:pPr>
            <a:r>
              <a:rPr lang="id-ID" sz="2400" dirty="0" smtClean="0"/>
              <a:t>Biaya Peralatan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6948264" y="188640"/>
            <a:ext cx="18774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BAB - II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dhika\Documents\IMG_9638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11367"/>
            <a:ext cx="1548172" cy="34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16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/>
          <a:lstStyle/>
          <a:p>
            <a:r>
              <a:rPr lang="id-ID" sz="3600" b="1" dirty="0" smtClean="0"/>
              <a:t>Penelitian Terkait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16832"/>
            <a:ext cx="7924800" cy="379816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“Optimalisasi Waktu dan Biaya Dalam Pengerjaan Bekisting”</a:t>
            </a:r>
          </a:p>
          <a:p>
            <a:pPr marL="0" indent="0">
              <a:buNone/>
            </a:pPr>
            <a:endParaRPr lang="id-ID" sz="2400" dirty="0" smtClean="0"/>
          </a:p>
          <a:p>
            <a:r>
              <a:rPr lang="id-ID" sz="2400" dirty="0" smtClean="0"/>
              <a:t>“Komparasi Biaya Pelaksanaan Penggunaan Bekisting Konvensional dan Bekisting PERI”</a:t>
            </a:r>
          </a:p>
          <a:p>
            <a:pPr marL="0" indent="0">
              <a:buNone/>
            </a:pPr>
            <a:endParaRPr lang="id-ID" sz="2400" dirty="0" smtClean="0"/>
          </a:p>
          <a:p>
            <a:r>
              <a:rPr lang="id-ID" sz="2400" dirty="0" smtClean="0"/>
              <a:t>“Studi Evaluasi Pekerjaan Perancah dan Bekisting Pada Proyek Rumah”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7020272" y="188640"/>
            <a:ext cx="18774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BAB - II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dhika\Documents\IMG_9638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11367"/>
            <a:ext cx="1548172" cy="34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12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90" y="640088"/>
            <a:ext cx="7024744" cy="1143000"/>
          </a:xfrm>
        </p:spPr>
        <p:txBody>
          <a:bodyPr/>
          <a:lstStyle/>
          <a:p>
            <a:r>
              <a:rPr lang="id-ID" b="1" dirty="0" smtClean="0"/>
              <a:t>Kerangka Berfikir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1600" y="2780928"/>
            <a:ext cx="6777317" cy="269166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Kekurangan</a:t>
            </a:r>
          </a:p>
          <a:p>
            <a:pPr marL="68580" indent="0">
              <a:buNone/>
            </a:pPr>
            <a:endParaRPr lang="id-ID" sz="2400" dirty="0" smtClean="0"/>
          </a:p>
          <a:p>
            <a:r>
              <a:rPr lang="id-ID" sz="2400" dirty="0" smtClean="0"/>
              <a:t>Kelebihan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7020272" y="188640"/>
            <a:ext cx="18774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BAB - II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dhika\Documents\IMG_9638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11367"/>
            <a:ext cx="1548172" cy="34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87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492" y="1844824"/>
            <a:ext cx="6777317" cy="3987805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Tujuan Penelitian</a:t>
            </a:r>
          </a:p>
          <a:p>
            <a:pPr marL="68580" indent="0">
              <a:buNone/>
            </a:pPr>
            <a:endParaRPr lang="id-ID" sz="2400" b="1" dirty="0" smtClean="0"/>
          </a:p>
          <a:p>
            <a:r>
              <a:rPr lang="id-ID" sz="2400" b="1" dirty="0" smtClean="0"/>
              <a:t>Tempat dan Waktu Penelitian</a:t>
            </a:r>
          </a:p>
          <a:p>
            <a:pPr marL="68580" indent="0">
              <a:buNone/>
            </a:pPr>
            <a:endParaRPr lang="id-ID" sz="2400" b="1" dirty="0" smtClean="0"/>
          </a:p>
          <a:p>
            <a:r>
              <a:rPr lang="id-ID" sz="2400" b="1" dirty="0" smtClean="0"/>
              <a:t>Metode Penelitian</a:t>
            </a:r>
            <a:endParaRPr lang="id-ID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6660232" y="188640"/>
            <a:ext cx="20569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BAB - III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dhika\Documents\IMG_9638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511367"/>
            <a:ext cx="1548172" cy="34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7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185</TotalTime>
  <Words>305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Horizon</vt:lpstr>
      <vt:lpstr>KAJIAN METODE PELAKSANAAN BEKISTING PADA KONSTRUKSI BANGUNAN GEDUNG BERTINGKAT</vt:lpstr>
      <vt:lpstr>Latar Belakang</vt:lpstr>
      <vt:lpstr>Identifikasi Masalah</vt:lpstr>
      <vt:lpstr>Pembatasan Masalah</vt:lpstr>
      <vt:lpstr>PowerPoint Presentation</vt:lpstr>
      <vt:lpstr>Deskripsi Teoritis</vt:lpstr>
      <vt:lpstr>Penelitian Terkait</vt:lpstr>
      <vt:lpstr>Kerangka Berfikir</vt:lpstr>
      <vt:lpstr>PowerPoint Presentation</vt:lpstr>
      <vt:lpstr>Prosedur Penelitian</vt:lpstr>
      <vt:lpstr>Bab IV Hasil PeNELITIAN DAN PEMBAHASAN</vt:lpstr>
      <vt:lpstr>Bab IV </vt:lpstr>
      <vt:lpstr>Bab IV Hasil PeNELITIAN DAN PEMBAHASAN</vt:lpstr>
      <vt:lpstr>Bab V KESIMPULAN DAN SARAN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KAJIAN METODE PELAKSANAAN BEKISTING PADA KONSTRUKSI BANGUNAN GEDUNG BERTINGKAT</dc:title>
  <dc:creator>dhika</dc:creator>
  <cp:lastModifiedBy>User</cp:lastModifiedBy>
  <cp:revision>14</cp:revision>
  <dcterms:created xsi:type="dcterms:W3CDTF">2015-12-28T12:20:31Z</dcterms:created>
  <dcterms:modified xsi:type="dcterms:W3CDTF">2016-01-30T10:44:27Z</dcterms:modified>
</cp:coreProperties>
</file>